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25"/>
  </p:notesMasterIdLst>
  <p:sldIdLst>
    <p:sldId id="256" r:id="rId2"/>
    <p:sldId id="290" r:id="rId3"/>
    <p:sldId id="260" r:id="rId4"/>
    <p:sldId id="284" r:id="rId5"/>
    <p:sldId id="285" r:id="rId6"/>
    <p:sldId id="286" r:id="rId7"/>
    <p:sldId id="287" r:id="rId8"/>
    <p:sldId id="264" r:id="rId9"/>
    <p:sldId id="265" r:id="rId10"/>
    <p:sldId id="266" r:id="rId11"/>
    <p:sldId id="268" r:id="rId12"/>
    <p:sldId id="267" r:id="rId13"/>
    <p:sldId id="288" r:id="rId14"/>
    <p:sldId id="275" r:id="rId15"/>
    <p:sldId id="276" r:id="rId16"/>
    <p:sldId id="277" r:id="rId17"/>
    <p:sldId id="278" r:id="rId18"/>
    <p:sldId id="279" r:id="rId19"/>
    <p:sldId id="289" r:id="rId20"/>
    <p:sldId id="281" r:id="rId21"/>
    <p:sldId id="282" r:id="rId22"/>
    <p:sldId id="283" r:id="rId23"/>
    <p:sldId id="26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F3A2CB-526A-48E7-BBA9-15004FB50D0A}"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F5E5C7E7-5AC7-4CFD-87CC-A804EFAA0830}">
      <dgm:prSet>
        <dgm:style>
          <a:lnRef idx="2">
            <a:schemeClr val="dk1">
              <a:shade val="50000"/>
            </a:schemeClr>
          </a:lnRef>
          <a:fillRef idx="1">
            <a:schemeClr val="dk1"/>
          </a:fillRef>
          <a:effectRef idx="0">
            <a:schemeClr val="dk1"/>
          </a:effectRef>
          <a:fontRef idx="minor">
            <a:schemeClr val="lt1"/>
          </a:fontRef>
        </dgm:style>
      </dgm:prSet>
      <dgm:spPr>
        <a:scene3d>
          <a:camera prst="perspectiveHeroicExtremeRightFacing"/>
          <a:lightRig rig="threePt" dir="t"/>
        </a:scene3d>
      </dgm:spPr>
      <dgm:t>
        <a:bodyPr/>
        <a:lstStyle/>
        <a:p>
          <a:r>
            <a:rPr lang="en-IN" b="1" dirty="0"/>
            <a:t>Age &lt;= 30</a:t>
          </a:r>
          <a:endParaRPr lang="en-US" dirty="0"/>
        </a:p>
      </dgm:t>
    </dgm:pt>
    <dgm:pt modelId="{92394D04-A70C-4B3D-A69E-D7D09B0E99F3}" type="parTrans" cxnId="{49D61828-B7F7-4A5F-81AC-36CAC971CA5F}">
      <dgm:prSet/>
      <dgm:spPr/>
      <dgm:t>
        <a:bodyPr/>
        <a:lstStyle/>
        <a:p>
          <a:endParaRPr lang="en-US"/>
        </a:p>
      </dgm:t>
    </dgm:pt>
    <dgm:pt modelId="{D40DDC65-2B4F-47CA-AF47-0099CC1CF371}" type="sibTrans" cxnId="{49D61828-B7F7-4A5F-81AC-36CAC971CA5F}">
      <dgm:prSet/>
      <dgm:spPr/>
      <dgm:t>
        <a:bodyPr/>
        <a:lstStyle/>
        <a:p>
          <a:endParaRPr lang="en-US"/>
        </a:p>
      </dgm:t>
    </dgm:pt>
    <dgm:pt modelId="{5395A807-27DF-47C7-9517-5539606CA532}" type="pres">
      <dgm:prSet presAssocID="{0AF3A2CB-526A-48E7-BBA9-15004FB50D0A}" presName="CompostProcess" presStyleCnt="0">
        <dgm:presLayoutVars>
          <dgm:dir/>
          <dgm:resizeHandles val="exact"/>
        </dgm:presLayoutVars>
      </dgm:prSet>
      <dgm:spPr/>
    </dgm:pt>
    <dgm:pt modelId="{0AE0716E-6423-490A-97CD-2AFB70EFEDC9}" type="pres">
      <dgm:prSet presAssocID="{0AF3A2CB-526A-48E7-BBA9-15004FB50D0A}" presName="arrow" presStyleLbl="bgShp" presStyleIdx="0" presStyleCnt="1" custLinFactNeighborX="341" custLinFactNeighborY="-153"/>
      <dgm:spPr/>
    </dgm:pt>
    <dgm:pt modelId="{5343A74E-BB0C-4C1F-A48F-AC99C4B00EA8}" type="pres">
      <dgm:prSet presAssocID="{0AF3A2CB-526A-48E7-BBA9-15004FB50D0A}" presName="linearProcess" presStyleCnt="0"/>
      <dgm:spPr/>
    </dgm:pt>
    <dgm:pt modelId="{3BB6F934-2113-476B-8D65-C01A4B48AB5A}" type="pres">
      <dgm:prSet presAssocID="{F5E5C7E7-5AC7-4CFD-87CC-A804EFAA0830}" presName="textNode" presStyleLbl="node1" presStyleIdx="0" presStyleCnt="1">
        <dgm:presLayoutVars>
          <dgm:bulletEnabled val="1"/>
        </dgm:presLayoutVars>
      </dgm:prSet>
      <dgm:spPr/>
    </dgm:pt>
  </dgm:ptLst>
  <dgm:cxnLst>
    <dgm:cxn modelId="{60C5C70B-5B5D-4B44-8DC7-87E0A008BBD0}" type="presOf" srcId="{0AF3A2CB-526A-48E7-BBA9-15004FB50D0A}" destId="{5395A807-27DF-47C7-9517-5539606CA532}" srcOrd="0" destOrd="0" presId="urn:microsoft.com/office/officeart/2005/8/layout/hProcess9"/>
    <dgm:cxn modelId="{49D61828-B7F7-4A5F-81AC-36CAC971CA5F}" srcId="{0AF3A2CB-526A-48E7-BBA9-15004FB50D0A}" destId="{F5E5C7E7-5AC7-4CFD-87CC-A804EFAA0830}" srcOrd="0" destOrd="0" parTransId="{92394D04-A70C-4B3D-A69E-D7D09B0E99F3}" sibTransId="{D40DDC65-2B4F-47CA-AF47-0099CC1CF371}"/>
    <dgm:cxn modelId="{D5DE5FD6-0683-4F7C-834D-E25EF14041A3}" type="presOf" srcId="{F5E5C7E7-5AC7-4CFD-87CC-A804EFAA0830}" destId="{3BB6F934-2113-476B-8D65-C01A4B48AB5A}" srcOrd="0" destOrd="0" presId="urn:microsoft.com/office/officeart/2005/8/layout/hProcess9"/>
    <dgm:cxn modelId="{8E16071F-6AF8-4EF0-90A7-995CB3C9D768}" type="presParOf" srcId="{5395A807-27DF-47C7-9517-5539606CA532}" destId="{0AE0716E-6423-490A-97CD-2AFB70EFEDC9}" srcOrd="0" destOrd="0" presId="urn:microsoft.com/office/officeart/2005/8/layout/hProcess9"/>
    <dgm:cxn modelId="{3191E0A3-41AC-4E38-9675-CDCC4023D7C5}" type="presParOf" srcId="{5395A807-27DF-47C7-9517-5539606CA532}" destId="{5343A74E-BB0C-4C1F-A48F-AC99C4B00EA8}" srcOrd="1" destOrd="0" presId="urn:microsoft.com/office/officeart/2005/8/layout/hProcess9"/>
    <dgm:cxn modelId="{849CEBB1-E195-427A-AC85-5E0AF07FFDE2}" type="presParOf" srcId="{5343A74E-BB0C-4C1F-A48F-AC99C4B00EA8}" destId="{3BB6F934-2113-476B-8D65-C01A4B48AB5A}"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F3A2CB-526A-48E7-BBA9-15004FB50D0A}"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F5E5C7E7-5AC7-4CFD-87CC-A804EFAA0830}">
      <dgm:prSet>
        <dgm:style>
          <a:lnRef idx="2">
            <a:schemeClr val="dk1">
              <a:shade val="50000"/>
            </a:schemeClr>
          </a:lnRef>
          <a:fillRef idx="1">
            <a:schemeClr val="dk1"/>
          </a:fillRef>
          <a:effectRef idx="0">
            <a:schemeClr val="dk1"/>
          </a:effectRef>
          <a:fontRef idx="minor">
            <a:schemeClr val="lt1"/>
          </a:fontRef>
        </dgm:style>
      </dgm:prSet>
      <dgm:spPr>
        <a:solidFill>
          <a:schemeClr val="bg1"/>
        </a:solidFill>
        <a:scene3d>
          <a:camera prst="perspectiveHeroicExtremeRightFacing"/>
          <a:lightRig rig="threePt" dir="t"/>
        </a:scene3d>
      </dgm:spPr>
      <dgm:t>
        <a:bodyPr/>
        <a:lstStyle/>
        <a:p>
          <a:r>
            <a:rPr lang="en-IN" b="1" dirty="0">
              <a:latin typeface="Algerian" panose="04020705040A02060702" pitchFamily="82" charset="0"/>
            </a:rPr>
            <a:t>Age &gt; 30</a:t>
          </a:r>
          <a:endParaRPr lang="en-US" dirty="0">
            <a:latin typeface="Algerian" panose="04020705040A02060702" pitchFamily="82" charset="0"/>
          </a:endParaRPr>
        </a:p>
      </dgm:t>
    </dgm:pt>
    <dgm:pt modelId="{92394D04-A70C-4B3D-A69E-D7D09B0E99F3}" type="parTrans" cxnId="{49D61828-B7F7-4A5F-81AC-36CAC971CA5F}">
      <dgm:prSet/>
      <dgm:spPr/>
      <dgm:t>
        <a:bodyPr/>
        <a:lstStyle/>
        <a:p>
          <a:endParaRPr lang="en-US"/>
        </a:p>
      </dgm:t>
    </dgm:pt>
    <dgm:pt modelId="{D40DDC65-2B4F-47CA-AF47-0099CC1CF371}" type="sibTrans" cxnId="{49D61828-B7F7-4A5F-81AC-36CAC971CA5F}">
      <dgm:prSet/>
      <dgm:spPr/>
      <dgm:t>
        <a:bodyPr/>
        <a:lstStyle/>
        <a:p>
          <a:endParaRPr lang="en-US"/>
        </a:p>
      </dgm:t>
    </dgm:pt>
    <dgm:pt modelId="{5395A807-27DF-47C7-9517-5539606CA532}" type="pres">
      <dgm:prSet presAssocID="{0AF3A2CB-526A-48E7-BBA9-15004FB50D0A}" presName="CompostProcess" presStyleCnt="0">
        <dgm:presLayoutVars>
          <dgm:dir/>
          <dgm:resizeHandles val="exact"/>
        </dgm:presLayoutVars>
      </dgm:prSet>
      <dgm:spPr/>
    </dgm:pt>
    <dgm:pt modelId="{0AE0716E-6423-490A-97CD-2AFB70EFEDC9}" type="pres">
      <dgm:prSet presAssocID="{0AF3A2CB-526A-48E7-BBA9-15004FB50D0A}" presName="arrow" presStyleLbl="bgShp" presStyleIdx="0" presStyleCnt="1" custLinFactNeighborX="341" custLinFactNeighborY="-153"/>
      <dgm:spPr>
        <a:solidFill>
          <a:schemeClr val="bg2">
            <a:lumMod val="75000"/>
            <a:lumOff val="25000"/>
          </a:schemeClr>
        </a:solidFill>
        <a:ln>
          <a:solidFill>
            <a:schemeClr val="accent3">
              <a:lumMod val="75000"/>
            </a:schemeClr>
          </a:solidFill>
        </a:ln>
      </dgm:spPr>
    </dgm:pt>
    <dgm:pt modelId="{5343A74E-BB0C-4C1F-A48F-AC99C4B00EA8}" type="pres">
      <dgm:prSet presAssocID="{0AF3A2CB-526A-48E7-BBA9-15004FB50D0A}" presName="linearProcess" presStyleCnt="0"/>
      <dgm:spPr/>
    </dgm:pt>
    <dgm:pt modelId="{3BB6F934-2113-476B-8D65-C01A4B48AB5A}" type="pres">
      <dgm:prSet presAssocID="{F5E5C7E7-5AC7-4CFD-87CC-A804EFAA0830}" presName="textNode" presStyleLbl="node1" presStyleIdx="0" presStyleCnt="1">
        <dgm:presLayoutVars>
          <dgm:bulletEnabled val="1"/>
        </dgm:presLayoutVars>
      </dgm:prSet>
      <dgm:spPr/>
    </dgm:pt>
  </dgm:ptLst>
  <dgm:cxnLst>
    <dgm:cxn modelId="{60C5C70B-5B5D-4B44-8DC7-87E0A008BBD0}" type="presOf" srcId="{0AF3A2CB-526A-48E7-BBA9-15004FB50D0A}" destId="{5395A807-27DF-47C7-9517-5539606CA532}" srcOrd="0" destOrd="0" presId="urn:microsoft.com/office/officeart/2005/8/layout/hProcess9"/>
    <dgm:cxn modelId="{49D61828-B7F7-4A5F-81AC-36CAC971CA5F}" srcId="{0AF3A2CB-526A-48E7-BBA9-15004FB50D0A}" destId="{F5E5C7E7-5AC7-4CFD-87CC-A804EFAA0830}" srcOrd="0" destOrd="0" parTransId="{92394D04-A70C-4B3D-A69E-D7D09B0E99F3}" sibTransId="{D40DDC65-2B4F-47CA-AF47-0099CC1CF371}"/>
    <dgm:cxn modelId="{D5DE5FD6-0683-4F7C-834D-E25EF14041A3}" type="presOf" srcId="{F5E5C7E7-5AC7-4CFD-87CC-A804EFAA0830}" destId="{3BB6F934-2113-476B-8D65-C01A4B48AB5A}" srcOrd="0" destOrd="0" presId="urn:microsoft.com/office/officeart/2005/8/layout/hProcess9"/>
    <dgm:cxn modelId="{8E16071F-6AF8-4EF0-90A7-995CB3C9D768}" type="presParOf" srcId="{5395A807-27DF-47C7-9517-5539606CA532}" destId="{0AE0716E-6423-490A-97CD-2AFB70EFEDC9}" srcOrd="0" destOrd="0" presId="urn:microsoft.com/office/officeart/2005/8/layout/hProcess9"/>
    <dgm:cxn modelId="{3191E0A3-41AC-4E38-9675-CDCC4023D7C5}" type="presParOf" srcId="{5395A807-27DF-47C7-9517-5539606CA532}" destId="{5343A74E-BB0C-4C1F-A48F-AC99C4B00EA8}" srcOrd="1" destOrd="0" presId="urn:microsoft.com/office/officeart/2005/8/layout/hProcess9"/>
    <dgm:cxn modelId="{849CEBB1-E195-427A-AC85-5E0AF07FFDE2}" type="presParOf" srcId="{5343A74E-BB0C-4C1F-A48F-AC99C4B00EA8}" destId="{3BB6F934-2113-476B-8D65-C01A4B48AB5A}"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F3A2CB-526A-48E7-BBA9-15004FB50D0A}"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F5E5C7E7-5AC7-4CFD-87CC-A804EFAA0830}">
      <dgm:prSet>
        <dgm:style>
          <a:lnRef idx="2">
            <a:schemeClr val="dk1">
              <a:shade val="50000"/>
            </a:schemeClr>
          </a:lnRef>
          <a:fillRef idx="1">
            <a:schemeClr val="dk1"/>
          </a:fillRef>
          <a:effectRef idx="0">
            <a:schemeClr val="dk1"/>
          </a:effectRef>
          <a:fontRef idx="minor">
            <a:schemeClr val="lt1"/>
          </a:fontRef>
        </dgm:style>
      </dgm:prSet>
      <dgm:spPr>
        <a:solidFill>
          <a:schemeClr val="bg1"/>
        </a:solidFill>
        <a:scene3d>
          <a:camera prst="perspectiveHeroicExtremeRightFacing"/>
          <a:lightRig rig="threePt" dir="t"/>
        </a:scene3d>
      </dgm:spPr>
      <dgm:t>
        <a:bodyPr/>
        <a:lstStyle/>
        <a:p>
          <a:r>
            <a:rPr lang="en-IN" dirty="0">
              <a:latin typeface="Algerian" panose="04020705040A02060702" pitchFamily="82" charset="0"/>
            </a:rPr>
            <a:t>Age&lt;=30 U Age&gt;30</a:t>
          </a:r>
          <a:endParaRPr lang="en-US" dirty="0">
            <a:latin typeface="Algerian" panose="04020705040A02060702" pitchFamily="82" charset="0"/>
          </a:endParaRPr>
        </a:p>
      </dgm:t>
    </dgm:pt>
    <dgm:pt modelId="{92394D04-A70C-4B3D-A69E-D7D09B0E99F3}" type="parTrans" cxnId="{49D61828-B7F7-4A5F-81AC-36CAC971CA5F}">
      <dgm:prSet/>
      <dgm:spPr/>
      <dgm:t>
        <a:bodyPr/>
        <a:lstStyle/>
        <a:p>
          <a:endParaRPr lang="en-US"/>
        </a:p>
      </dgm:t>
    </dgm:pt>
    <dgm:pt modelId="{D40DDC65-2B4F-47CA-AF47-0099CC1CF371}" type="sibTrans" cxnId="{49D61828-B7F7-4A5F-81AC-36CAC971CA5F}">
      <dgm:prSet/>
      <dgm:spPr/>
      <dgm:t>
        <a:bodyPr/>
        <a:lstStyle/>
        <a:p>
          <a:endParaRPr lang="en-US"/>
        </a:p>
      </dgm:t>
    </dgm:pt>
    <dgm:pt modelId="{5395A807-27DF-47C7-9517-5539606CA532}" type="pres">
      <dgm:prSet presAssocID="{0AF3A2CB-526A-48E7-BBA9-15004FB50D0A}" presName="CompostProcess" presStyleCnt="0">
        <dgm:presLayoutVars>
          <dgm:dir/>
          <dgm:resizeHandles val="exact"/>
        </dgm:presLayoutVars>
      </dgm:prSet>
      <dgm:spPr/>
    </dgm:pt>
    <dgm:pt modelId="{0AE0716E-6423-490A-97CD-2AFB70EFEDC9}" type="pres">
      <dgm:prSet presAssocID="{0AF3A2CB-526A-48E7-BBA9-15004FB50D0A}" presName="arrow" presStyleLbl="bgShp" presStyleIdx="0" presStyleCnt="1" custLinFactNeighborX="341" custLinFactNeighborY="-153"/>
      <dgm:spPr>
        <a:solidFill>
          <a:schemeClr val="bg2">
            <a:lumMod val="75000"/>
            <a:lumOff val="25000"/>
          </a:schemeClr>
        </a:solidFill>
        <a:ln>
          <a:solidFill>
            <a:schemeClr val="accent3">
              <a:lumMod val="75000"/>
            </a:schemeClr>
          </a:solidFill>
        </a:ln>
      </dgm:spPr>
    </dgm:pt>
    <dgm:pt modelId="{5343A74E-BB0C-4C1F-A48F-AC99C4B00EA8}" type="pres">
      <dgm:prSet presAssocID="{0AF3A2CB-526A-48E7-BBA9-15004FB50D0A}" presName="linearProcess" presStyleCnt="0"/>
      <dgm:spPr/>
    </dgm:pt>
    <dgm:pt modelId="{3BB6F934-2113-476B-8D65-C01A4B48AB5A}" type="pres">
      <dgm:prSet presAssocID="{F5E5C7E7-5AC7-4CFD-87CC-A804EFAA0830}" presName="textNode" presStyleLbl="node1" presStyleIdx="0" presStyleCnt="1">
        <dgm:presLayoutVars>
          <dgm:bulletEnabled val="1"/>
        </dgm:presLayoutVars>
      </dgm:prSet>
      <dgm:spPr/>
    </dgm:pt>
  </dgm:ptLst>
  <dgm:cxnLst>
    <dgm:cxn modelId="{60C5C70B-5B5D-4B44-8DC7-87E0A008BBD0}" type="presOf" srcId="{0AF3A2CB-526A-48E7-BBA9-15004FB50D0A}" destId="{5395A807-27DF-47C7-9517-5539606CA532}" srcOrd="0" destOrd="0" presId="urn:microsoft.com/office/officeart/2005/8/layout/hProcess9"/>
    <dgm:cxn modelId="{49D61828-B7F7-4A5F-81AC-36CAC971CA5F}" srcId="{0AF3A2CB-526A-48E7-BBA9-15004FB50D0A}" destId="{F5E5C7E7-5AC7-4CFD-87CC-A804EFAA0830}" srcOrd="0" destOrd="0" parTransId="{92394D04-A70C-4B3D-A69E-D7D09B0E99F3}" sibTransId="{D40DDC65-2B4F-47CA-AF47-0099CC1CF371}"/>
    <dgm:cxn modelId="{D5DE5FD6-0683-4F7C-834D-E25EF14041A3}" type="presOf" srcId="{F5E5C7E7-5AC7-4CFD-87CC-A804EFAA0830}" destId="{3BB6F934-2113-476B-8D65-C01A4B48AB5A}" srcOrd="0" destOrd="0" presId="urn:microsoft.com/office/officeart/2005/8/layout/hProcess9"/>
    <dgm:cxn modelId="{8E16071F-6AF8-4EF0-90A7-995CB3C9D768}" type="presParOf" srcId="{5395A807-27DF-47C7-9517-5539606CA532}" destId="{0AE0716E-6423-490A-97CD-2AFB70EFEDC9}" srcOrd="0" destOrd="0" presId="urn:microsoft.com/office/officeart/2005/8/layout/hProcess9"/>
    <dgm:cxn modelId="{3191E0A3-41AC-4E38-9675-CDCC4023D7C5}" type="presParOf" srcId="{5395A807-27DF-47C7-9517-5539606CA532}" destId="{5343A74E-BB0C-4C1F-A48F-AC99C4B00EA8}" srcOrd="1" destOrd="0" presId="urn:microsoft.com/office/officeart/2005/8/layout/hProcess9"/>
    <dgm:cxn modelId="{849CEBB1-E195-427A-AC85-5E0AF07FFDE2}" type="presParOf" srcId="{5343A74E-BB0C-4C1F-A48F-AC99C4B00EA8}" destId="{3BB6F934-2113-476B-8D65-C01A4B48AB5A}"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2B8FA6-E57B-4B77-9A55-57784AED48A6}"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31B14E4F-9D64-4D9A-AA61-C341B4B786E5}">
      <dgm:prSet/>
      <dgm:spPr/>
      <dgm:t>
        <a:bodyPr/>
        <a:lstStyle/>
        <a:p>
          <a:r>
            <a:rPr lang="en-US" b="1" dirty="0"/>
            <a:t>THANK YOU</a:t>
          </a:r>
          <a:endParaRPr lang="en-US" dirty="0"/>
        </a:p>
      </dgm:t>
    </dgm:pt>
    <dgm:pt modelId="{C7163FD0-BAC8-467F-8C4C-7D2AA61C9BA0}" type="parTrans" cxnId="{37BA1501-6C64-4C63-8F00-274421C2B191}">
      <dgm:prSet/>
      <dgm:spPr/>
      <dgm:t>
        <a:bodyPr/>
        <a:lstStyle/>
        <a:p>
          <a:endParaRPr lang="en-US"/>
        </a:p>
      </dgm:t>
    </dgm:pt>
    <dgm:pt modelId="{A1BCAAF9-57D5-49A5-BC76-83A26B3A56B5}" type="sibTrans" cxnId="{37BA1501-6C64-4C63-8F00-274421C2B191}">
      <dgm:prSet/>
      <dgm:spPr/>
      <dgm:t>
        <a:bodyPr/>
        <a:lstStyle/>
        <a:p>
          <a:endParaRPr lang="en-US"/>
        </a:p>
      </dgm:t>
    </dgm:pt>
    <dgm:pt modelId="{7EBCE2F4-CC9D-4756-8469-FCD1128F7312}" type="pres">
      <dgm:prSet presAssocID="{782B8FA6-E57B-4B77-9A55-57784AED48A6}" presName="CompostProcess" presStyleCnt="0">
        <dgm:presLayoutVars>
          <dgm:dir/>
          <dgm:resizeHandles val="exact"/>
        </dgm:presLayoutVars>
      </dgm:prSet>
      <dgm:spPr/>
    </dgm:pt>
    <dgm:pt modelId="{E23337F6-AEB2-410E-9CBF-32E0708CC6CD}" type="pres">
      <dgm:prSet presAssocID="{782B8FA6-E57B-4B77-9A55-57784AED48A6}" presName="arrow" presStyleLbl="bgShp" presStyleIdx="0" presStyleCnt="1" custLinFactNeighborX="52458" custLinFactNeighborY="251"/>
      <dgm:spPr>
        <a:prstGeom prst="flowChartAlternateProcess">
          <a:avLst/>
        </a:prstGeom>
      </dgm:spPr>
    </dgm:pt>
    <dgm:pt modelId="{5D130324-5698-4FB1-80D6-250845E0ED58}" type="pres">
      <dgm:prSet presAssocID="{782B8FA6-E57B-4B77-9A55-57784AED48A6}" presName="linearProcess" presStyleCnt="0"/>
      <dgm:spPr/>
    </dgm:pt>
    <dgm:pt modelId="{0E24AC4B-03D4-4337-8319-12A92A638C25}" type="pres">
      <dgm:prSet presAssocID="{31B14E4F-9D64-4D9A-AA61-C341B4B786E5}" presName="textNode" presStyleLbl="node1" presStyleIdx="0" presStyleCnt="1">
        <dgm:presLayoutVars>
          <dgm:bulletEnabled val="1"/>
        </dgm:presLayoutVars>
      </dgm:prSet>
      <dgm:spPr>
        <a:prstGeom prst="foldedCorner">
          <a:avLst/>
        </a:prstGeom>
      </dgm:spPr>
    </dgm:pt>
  </dgm:ptLst>
  <dgm:cxnLst>
    <dgm:cxn modelId="{37BA1501-6C64-4C63-8F00-274421C2B191}" srcId="{782B8FA6-E57B-4B77-9A55-57784AED48A6}" destId="{31B14E4F-9D64-4D9A-AA61-C341B4B786E5}" srcOrd="0" destOrd="0" parTransId="{C7163FD0-BAC8-467F-8C4C-7D2AA61C9BA0}" sibTransId="{A1BCAAF9-57D5-49A5-BC76-83A26B3A56B5}"/>
    <dgm:cxn modelId="{99E7E237-5216-40F5-9216-41FE47A87824}" type="presOf" srcId="{31B14E4F-9D64-4D9A-AA61-C341B4B786E5}" destId="{0E24AC4B-03D4-4337-8319-12A92A638C25}" srcOrd="0" destOrd="0" presId="urn:microsoft.com/office/officeart/2005/8/layout/hProcess9"/>
    <dgm:cxn modelId="{E72CAAAE-3CF9-41B9-AA97-83F2C226E30D}" type="presOf" srcId="{782B8FA6-E57B-4B77-9A55-57784AED48A6}" destId="{7EBCE2F4-CC9D-4756-8469-FCD1128F7312}" srcOrd="0" destOrd="0" presId="urn:microsoft.com/office/officeart/2005/8/layout/hProcess9"/>
    <dgm:cxn modelId="{DF6FAACF-7148-421F-B1B1-2A525ADE9EE2}" type="presParOf" srcId="{7EBCE2F4-CC9D-4756-8469-FCD1128F7312}" destId="{E23337F6-AEB2-410E-9CBF-32E0708CC6CD}" srcOrd="0" destOrd="0" presId="urn:microsoft.com/office/officeart/2005/8/layout/hProcess9"/>
    <dgm:cxn modelId="{585848DF-6504-4A61-8945-51E33B7DFF4C}" type="presParOf" srcId="{7EBCE2F4-CC9D-4756-8469-FCD1128F7312}" destId="{5D130324-5698-4FB1-80D6-250845E0ED58}" srcOrd="1" destOrd="0" presId="urn:microsoft.com/office/officeart/2005/8/layout/hProcess9"/>
    <dgm:cxn modelId="{536525B3-E91A-47C1-8FC4-1F54AD5580CB}" type="presParOf" srcId="{5D130324-5698-4FB1-80D6-250845E0ED58}" destId="{0E24AC4B-03D4-4337-8319-12A92A638C25}"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0716E-6423-490A-97CD-2AFB70EFEDC9}">
      <dsp:nvSpPr>
        <dsp:cNvPr id="0" name=""/>
        <dsp:cNvSpPr/>
      </dsp:nvSpPr>
      <dsp:spPr>
        <a:xfrm>
          <a:off x="792794" y="0"/>
          <a:ext cx="8650681" cy="299008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B6F934-2113-476B-8D65-C01A4B48AB5A}">
      <dsp:nvSpPr>
        <dsp:cNvPr id="0" name=""/>
        <dsp:cNvSpPr/>
      </dsp:nvSpPr>
      <dsp:spPr>
        <a:xfrm>
          <a:off x="3228103" y="897026"/>
          <a:ext cx="3721065" cy="1196035"/>
        </a:xfrm>
        <a:prstGeom prst="roundRect">
          <a:avLst/>
        </a:prstGeom>
        <a:solidFill>
          <a:schemeClr val="dk1"/>
        </a:solidFill>
        <a:ln w="12700" cap="flat" cmpd="sng" algn="ctr">
          <a:solidFill>
            <a:schemeClr val="dk1">
              <a:shade val="50000"/>
            </a:schemeClr>
          </a:solidFill>
          <a:prstDash val="solid"/>
          <a:miter lim="800000"/>
        </a:ln>
        <a:effectLst/>
        <a:scene3d>
          <a:camera prst="perspectiveHeroicExtremeRightFacing"/>
          <a:lightRig rig="threePt" dir="t"/>
        </a:scene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IN" sz="4900" b="1" kern="1200" dirty="0"/>
            <a:t>Age &lt;= 30</a:t>
          </a:r>
          <a:endParaRPr lang="en-US" sz="4900" kern="1200" dirty="0"/>
        </a:p>
      </dsp:txBody>
      <dsp:txXfrm>
        <a:off x="3286489" y="955412"/>
        <a:ext cx="3604293" cy="10792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0716E-6423-490A-97CD-2AFB70EFEDC9}">
      <dsp:nvSpPr>
        <dsp:cNvPr id="0" name=""/>
        <dsp:cNvSpPr/>
      </dsp:nvSpPr>
      <dsp:spPr>
        <a:xfrm>
          <a:off x="792794" y="0"/>
          <a:ext cx="8650681" cy="2990088"/>
        </a:xfrm>
        <a:prstGeom prst="rightArrow">
          <a:avLst/>
        </a:prstGeom>
        <a:solidFill>
          <a:schemeClr val="bg2">
            <a:lumMod val="75000"/>
            <a:lumOff val="25000"/>
          </a:schemeClr>
        </a:solidFill>
        <a:ln>
          <a:solidFill>
            <a:schemeClr val="accent3">
              <a:lumMod val="75000"/>
            </a:schemeClr>
          </a:solidFill>
        </a:ln>
        <a:effectLst/>
      </dsp:spPr>
      <dsp:style>
        <a:lnRef idx="0">
          <a:scrgbClr r="0" g="0" b="0"/>
        </a:lnRef>
        <a:fillRef idx="1">
          <a:scrgbClr r="0" g="0" b="0"/>
        </a:fillRef>
        <a:effectRef idx="0">
          <a:scrgbClr r="0" g="0" b="0"/>
        </a:effectRef>
        <a:fontRef idx="minor"/>
      </dsp:style>
    </dsp:sp>
    <dsp:sp modelId="{3BB6F934-2113-476B-8D65-C01A4B48AB5A}">
      <dsp:nvSpPr>
        <dsp:cNvPr id="0" name=""/>
        <dsp:cNvSpPr/>
      </dsp:nvSpPr>
      <dsp:spPr>
        <a:xfrm>
          <a:off x="3562045" y="897026"/>
          <a:ext cx="3053181" cy="1196035"/>
        </a:xfrm>
        <a:prstGeom prst="roundRect">
          <a:avLst/>
        </a:prstGeom>
        <a:solidFill>
          <a:schemeClr val="bg1"/>
        </a:solidFill>
        <a:ln w="12700" cap="flat" cmpd="sng" algn="ctr">
          <a:solidFill>
            <a:schemeClr val="dk1">
              <a:shade val="50000"/>
            </a:schemeClr>
          </a:solidFill>
          <a:prstDash val="solid"/>
          <a:miter lim="800000"/>
        </a:ln>
        <a:effectLst/>
        <a:scene3d>
          <a:camera prst="perspectiveHeroicExtremeRightFacing"/>
          <a:lightRig rig="threePt" dir="t"/>
        </a:scene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IN" sz="4700" b="1" kern="1200" dirty="0">
              <a:latin typeface="Algerian" panose="04020705040A02060702" pitchFamily="82" charset="0"/>
            </a:rPr>
            <a:t>Age &gt; 30</a:t>
          </a:r>
          <a:endParaRPr lang="en-US" sz="4700" kern="1200" dirty="0">
            <a:latin typeface="Algerian" panose="04020705040A02060702" pitchFamily="82" charset="0"/>
          </a:endParaRPr>
        </a:p>
      </dsp:txBody>
      <dsp:txXfrm>
        <a:off x="3620431" y="955412"/>
        <a:ext cx="2936409" cy="10792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0716E-6423-490A-97CD-2AFB70EFEDC9}">
      <dsp:nvSpPr>
        <dsp:cNvPr id="0" name=""/>
        <dsp:cNvSpPr/>
      </dsp:nvSpPr>
      <dsp:spPr>
        <a:xfrm>
          <a:off x="792794" y="0"/>
          <a:ext cx="8650681" cy="2990088"/>
        </a:xfrm>
        <a:prstGeom prst="rightArrow">
          <a:avLst/>
        </a:prstGeom>
        <a:solidFill>
          <a:schemeClr val="bg2">
            <a:lumMod val="75000"/>
            <a:lumOff val="25000"/>
          </a:schemeClr>
        </a:solidFill>
        <a:ln>
          <a:solidFill>
            <a:schemeClr val="accent3">
              <a:lumMod val="75000"/>
            </a:schemeClr>
          </a:solidFill>
        </a:ln>
        <a:effectLst/>
      </dsp:spPr>
      <dsp:style>
        <a:lnRef idx="0">
          <a:scrgbClr r="0" g="0" b="0"/>
        </a:lnRef>
        <a:fillRef idx="1">
          <a:scrgbClr r="0" g="0" b="0"/>
        </a:fillRef>
        <a:effectRef idx="0">
          <a:scrgbClr r="0" g="0" b="0"/>
        </a:effectRef>
        <a:fontRef idx="minor"/>
      </dsp:style>
    </dsp:sp>
    <dsp:sp modelId="{3BB6F934-2113-476B-8D65-C01A4B48AB5A}">
      <dsp:nvSpPr>
        <dsp:cNvPr id="0" name=""/>
        <dsp:cNvSpPr/>
      </dsp:nvSpPr>
      <dsp:spPr>
        <a:xfrm>
          <a:off x="2003650" y="897026"/>
          <a:ext cx="6169971" cy="1196035"/>
        </a:xfrm>
        <a:prstGeom prst="roundRect">
          <a:avLst/>
        </a:prstGeom>
        <a:solidFill>
          <a:schemeClr val="bg1"/>
        </a:solidFill>
        <a:ln w="12700" cap="flat" cmpd="sng" algn="ctr">
          <a:solidFill>
            <a:schemeClr val="dk1">
              <a:shade val="50000"/>
            </a:schemeClr>
          </a:solidFill>
          <a:prstDash val="solid"/>
          <a:miter lim="800000"/>
        </a:ln>
        <a:effectLst/>
        <a:scene3d>
          <a:camera prst="perspectiveHeroicExtremeRightFacing"/>
          <a:lightRig rig="threePt" dir="t"/>
        </a:scene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IN" sz="4700" kern="1200" dirty="0">
              <a:latin typeface="Algerian" panose="04020705040A02060702" pitchFamily="82" charset="0"/>
            </a:rPr>
            <a:t>Age&lt;=30 U Age&gt;30</a:t>
          </a:r>
          <a:endParaRPr lang="en-US" sz="4700" kern="1200" dirty="0">
            <a:latin typeface="Algerian" panose="04020705040A02060702" pitchFamily="82" charset="0"/>
          </a:endParaRPr>
        </a:p>
      </dsp:txBody>
      <dsp:txXfrm>
        <a:off x="2062036" y="955412"/>
        <a:ext cx="6053199" cy="10792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337F6-AEB2-410E-9CBF-32E0708CC6CD}">
      <dsp:nvSpPr>
        <dsp:cNvPr id="0" name=""/>
        <dsp:cNvSpPr/>
      </dsp:nvSpPr>
      <dsp:spPr>
        <a:xfrm>
          <a:off x="562293" y="0"/>
          <a:ext cx="3186329" cy="3912157"/>
        </a:xfrm>
        <a:prstGeom prst="flowChartAlternateProcess">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24AC4B-03D4-4337-8319-12A92A638C25}">
      <dsp:nvSpPr>
        <dsp:cNvPr id="0" name=""/>
        <dsp:cNvSpPr/>
      </dsp:nvSpPr>
      <dsp:spPr>
        <a:xfrm>
          <a:off x="0" y="1173647"/>
          <a:ext cx="3748623" cy="1564862"/>
        </a:xfrm>
        <a:prstGeom prst="foldedCorner">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b="1" kern="1200" dirty="0"/>
            <a:t>THANK YOU</a:t>
          </a:r>
          <a:endParaRPr lang="en-US" sz="4400" kern="1200" dirty="0"/>
        </a:p>
      </dsp:txBody>
      <dsp:txXfrm>
        <a:off x="0" y="1173647"/>
        <a:ext cx="3748623" cy="130404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D2A2D-A363-4C37-BD91-3DA9E46E4DDD}" type="datetimeFigureOut">
              <a:rPr lang="en-US" smtClean="0"/>
              <a:t>10/27/2022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01B7A6-0DF4-4339-933E-2795549F7197}" type="slidenum">
              <a:rPr lang="en-US" smtClean="0"/>
              <a:t>‹#›</a:t>
            </a:fld>
            <a:endParaRPr lang="en-US"/>
          </a:p>
        </p:txBody>
      </p:sp>
    </p:spTree>
    <p:extLst>
      <p:ext uri="{BB962C8B-B14F-4D97-AF65-F5344CB8AC3E}">
        <p14:creationId xmlns:p14="http://schemas.microsoft.com/office/powerpoint/2010/main" val="358286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10/27/2022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314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10/27/2022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88033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10/27/2022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45026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10/27/2022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33759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10/27/2022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61707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10/27/2022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91489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10/27/2022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57488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10/27/2022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68066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10/27/2022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034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10/27/2022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3467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10/27/2022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47226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10/27/2022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609795628"/>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3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5" name="Rectangle 1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3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2" name="Rectangle 14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descr="Office items on a table">
            <a:extLst>
              <a:ext uri="{FF2B5EF4-FFF2-40B4-BE49-F238E27FC236}">
                <a16:creationId xmlns:a16="http://schemas.microsoft.com/office/drawing/2014/main" id="{73937CFA-EBD4-4A13-8101-64ED01076DF3}"/>
              </a:ext>
            </a:extLst>
          </p:cNvPr>
          <p:cNvPicPr>
            <a:picLocks noChangeAspect="1"/>
          </p:cNvPicPr>
          <p:nvPr/>
        </p:nvPicPr>
        <p:blipFill rotWithShape="1">
          <a:blip r:embed="rId2">
            <a:extLst>
              <a:ext uri="{28A0092B-C50C-407E-A947-70E740481C1C}">
                <a14:useLocalDpi xmlns:a14="http://schemas.microsoft.com/office/drawing/2010/main" val="0"/>
              </a:ext>
            </a:extLst>
          </a:blip>
          <a:srcRect l="4557" r="2" b="2"/>
          <a:stretch/>
        </p:blipFill>
        <p:spPr>
          <a:xfrm>
            <a:off x="3522468" y="10"/>
            <a:ext cx="8669532" cy="6857990"/>
          </a:xfrm>
          <a:prstGeom prst="rect">
            <a:avLst/>
          </a:prstGeom>
        </p:spPr>
      </p:pic>
      <p:sp>
        <p:nvSpPr>
          <p:cNvPr id="144" name="Rectangle 14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697FAF-8B29-0A42-E6DC-5B641C156454}"/>
              </a:ext>
            </a:extLst>
          </p:cNvPr>
          <p:cNvSpPr>
            <a:spLocks noGrp="1"/>
          </p:cNvSpPr>
          <p:nvPr>
            <p:ph type="ctrTitle"/>
          </p:nvPr>
        </p:nvSpPr>
        <p:spPr>
          <a:xfrm>
            <a:off x="371094" y="1161288"/>
            <a:ext cx="3438144" cy="1124712"/>
          </a:xfrm>
        </p:spPr>
        <p:txBody>
          <a:bodyPr vert="horz" lIns="91440" tIns="45720" rIns="91440" bIns="45720" rtlCol="0" anchor="b">
            <a:normAutofit/>
          </a:bodyPr>
          <a:lstStyle/>
          <a:p>
            <a:r>
              <a:rPr lang="en-US" sz="2400" dirty="0"/>
              <a:t>A Statistical Analysis of Indian Smartphone Users</a:t>
            </a:r>
          </a:p>
        </p:txBody>
      </p:sp>
      <p:sp>
        <p:nvSpPr>
          <p:cNvPr id="146" name="Rectangle 14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2937B32-E867-9C62-2F46-81D3E4EDECF9}"/>
              </a:ext>
            </a:extLst>
          </p:cNvPr>
          <p:cNvSpPr>
            <a:spLocks noGrp="1"/>
          </p:cNvSpPr>
          <p:nvPr>
            <p:ph type="subTitle" idx="1"/>
          </p:nvPr>
        </p:nvSpPr>
        <p:spPr>
          <a:xfrm>
            <a:off x="371094" y="2718054"/>
            <a:ext cx="3752332" cy="3207258"/>
          </a:xfrm>
        </p:spPr>
        <p:txBody>
          <a:bodyPr vert="horz" lIns="91440" tIns="45720" rIns="91440" bIns="45720" rtlCol="0" anchor="t">
            <a:normAutofit/>
          </a:bodyPr>
          <a:lstStyle/>
          <a:p>
            <a:pPr indent="-228600">
              <a:buFont typeface="Arial" panose="020B0604020202020204" pitchFamily="34" charset="0"/>
              <a:buChar char="•"/>
            </a:pPr>
            <a:r>
              <a:rPr lang="en-US" sz="1700" spc="50" dirty="0"/>
              <a:t>Submitted By:</a:t>
            </a:r>
          </a:p>
          <a:p>
            <a:pPr indent="-228600">
              <a:buFont typeface="Arial" panose="020B0604020202020204" pitchFamily="34" charset="0"/>
              <a:buChar char="•"/>
            </a:pPr>
            <a:r>
              <a:rPr lang="en-US" sz="1700" spc="50" dirty="0"/>
              <a:t>Ishika Jaiswal(A22018)</a:t>
            </a:r>
          </a:p>
          <a:p>
            <a:pPr indent="-228600">
              <a:buFont typeface="Arial" panose="020B0604020202020204" pitchFamily="34" charset="0"/>
              <a:buChar char="•"/>
            </a:pPr>
            <a:r>
              <a:rPr lang="en-US" sz="1700" spc="50" dirty="0"/>
              <a:t>Pulokesh Chatterjee(A22026)</a:t>
            </a:r>
          </a:p>
          <a:p>
            <a:pPr indent="-228600">
              <a:buFont typeface="Arial" panose="020B0604020202020204" pitchFamily="34" charset="0"/>
              <a:buChar char="•"/>
            </a:pPr>
            <a:r>
              <a:rPr lang="en-US" sz="1700" spc="50" dirty="0"/>
              <a:t>Soumya Roy(A22034)</a:t>
            </a:r>
          </a:p>
        </p:txBody>
      </p:sp>
      <mc:AlternateContent xmlns:mc="http://schemas.openxmlformats.org/markup-compatibility/2006">
        <mc:Choice xmlns:am3d="http://schemas.microsoft.com/office/drawing/2017/model3d" Requires="am3d">
          <p:graphicFrame>
            <p:nvGraphicFramePr>
              <p:cNvPr id="322" name="3D Model 321" descr="Vintage Rotary Phone">
                <a:extLst>
                  <a:ext uri="{FF2B5EF4-FFF2-40B4-BE49-F238E27FC236}">
                    <a16:creationId xmlns:a16="http://schemas.microsoft.com/office/drawing/2014/main" id="{CB7CE50C-470F-56CE-09FC-9024A8A29A3A}"/>
                  </a:ext>
                </a:extLst>
              </p:cNvPr>
              <p:cNvGraphicFramePr>
                <a:graphicFrameLocks noChangeAspect="1"/>
              </p:cNvGraphicFramePr>
              <p:nvPr>
                <p:extLst>
                  <p:ext uri="{D42A27DB-BD31-4B8C-83A1-F6EECF244321}">
                    <p14:modId xmlns:p14="http://schemas.microsoft.com/office/powerpoint/2010/main" val="2039751223"/>
                  </p:ext>
                </p:extLst>
              </p:nvPr>
            </p:nvGraphicFramePr>
            <p:xfrm>
              <a:off x="-374426" y="5615392"/>
              <a:ext cx="2002551" cy="1242608"/>
            </p:xfrm>
            <a:graphic>
              <a:graphicData uri="http://schemas.microsoft.com/office/drawing/2017/model3d">
                <am3d:model3d r:embed="rId3">
                  <am3d:spPr>
                    <a:xfrm>
                      <a:off x="0" y="0"/>
                      <a:ext cx="2002551" cy="1242608"/>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m3d:postTrans dx="0" dy="0" dz="0"/>
                  </am3d:trans>
                  <am3d:raster rName="Office3DRenderer" rVer="16.0.8326">
                    <am3d:blip r:embed="rId4"/>
                  </am3d:raster>
                  <am3d:objViewport viewportSz="2670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2" name="3D Model 321" descr="Vintage Rotary Phone">
                <a:extLst>
                  <a:ext uri="{FF2B5EF4-FFF2-40B4-BE49-F238E27FC236}">
                    <a16:creationId xmlns:a16="http://schemas.microsoft.com/office/drawing/2014/main" id="{CB7CE50C-470F-56CE-09FC-9024A8A29A3A}"/>
                  </a:ext>
                </a:extLst>
              </p:cNvPr>
              <p:cNvPicPr>
                <a:picLocks noGrp="1" noRot="1" noChangeAspect="1" noMove="1" noResize="1" noEditPoints="1" noAdjustHandles="1" noChangeArrowheads="1" noChangeShapeType="1" noCrop="1"/>
              </p:cNvPicPr>
              <p:nvPr/>
            </p:nvPicPr>
            <p:blipFill>
              <a:blip r:embed="rId4"/>
              <a:stretch>
                <a:fillRect/>
              </a:stretch>
            </p:blipFill>
            <p:spPr>
              <a:xfrm>
                <a:off x="-374426" y="5615392"/>
                <a:ext cx="2002551" cy="1242608"/>
              </a:xfrm>
              <a:prstGeom prst="rect">
                <a:avLst/>
              </a:prstGeom>
            </p:spPr>
          </p:pic>
        </mc:Fallback>
      </mc:AlternateContent>
    </p:spTree>
    <p:extLst>
      <p:ext uri="{BB962C8B-B14F-4D97-AF65-F5344CB8AC3E}">
        <p14:creationId xmlns:p14="http://schemas.microsoft.com/office/powerpoint/2010/main" val="28786604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down)">
                                      <p:cBhvr>
                                        <p:cTn id="19" dur="500"/>
                                        <p:tgtEl>
                                          <p:spTgt spid="3">
                                            <p:txEl>
                                              <p:pRg st="2" end="2"/>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3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5" name="Rectangle 1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3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2" name="Rectangle 14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697FAF-8B29-0A42-E6DC-5B641C156454}"/>
              </a:ext>
            </a:extLst>
          </p:cNvPr>
          <p:cNvSpPr>
            <a:spLocks noGrp="1"/>
          </p:cNvSpPr>
          <p:nvPr>
            <p:ph type="ctrTitle"/>
          </p:nvPr>
        </p:nvSpPr>
        <p:spPr>
          <a:xfrm>
            <a:off x="371094" y="1161288"/>
            <a:ext cx="3438144" cy="1124712"/>
          </a:xfrm>
        </p:spPr>
        <p:txBody>
          <a:bodyPr vert="horz" lIns="91440" tIns="45720" rIns="91440" bIns="45720" rtlCol="0" anchor="b">
            <a:normAutofit/>
          </a:bodyPr>
          <a:lstStyle/>
          <a:p>
            <a:r>
              <a:rPr lang="en-US" sz="2400" dirty="0"/>
              <a:t>Analysis on the categorical variables</a:t>
            </a:r>
            <a:br>
              <a:rPr lang="en-US" sz="2400" dirty="0"/>
            </a:br>
            <a:endParaRPr lang="en-US" sz="2400" dirty="0"/>
          </a:p>
        </p:txBody>
      </p:sp>
      <p:sp>
        <p:nvSpPr>
          <p:cNvPr id="146" name="Rectangle 14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2937B32-E867-9C62-2F46-81D3E4EDECF9}"/>
              </a:ext>
            </a:extLst>
          </p:cNvPr>
          <p:cNvSpPr>
            <a:spLocks noGrp="1"/>
          </p:cNvSpPr>
          <p:nvPr>
            <p:ph type="subTitle" idx="1"/>
          </p:nvPr>
        </p:nvSpPr>
        <p:spPr>
          <a:xfrm>
            <a:off x="371093" y="2718054"/>
            <a:ext cx="3838597" cy="3207258"/>
          </a:xfrm>
        </p:spPr>
        <p:txBody>
          <a:bodyPr vert="horz" lIns="91440" tIns="45720" rIns="91440" bIns="45720" rtlCol="0" anchor="t">
            <a:normAutofit/>
          </a:bodyPr>
          <a:lstStyle/>
          <a:p>
            <a:pPr marL="57150" indent="-285750">
              <a:buFont typeface="Wingdings" panose="05000000000000000000" pitchFamily="2" charset="2"/>
              <a:buChar char="v"/>
            </a:pPr>
            <a:r>
              <a:rPr lang="en-US" sz="1700" spc="50" dirty="0"/>
              <a:t>In this bar chart we have kept the preferred buying window of people on the X axis and gender is kept as legends.</a:t>
            </a:r>
          </a:p>
          <a:p>
            <a:pPr marL="57150" indent="-285750">
              <a:buFont typeface="Wingdings" panose="05000000000000000000" pitchFamily="2" charset="2"/>
              <a:buChar char="v"/>
            </a:pPr>
            <a:r>
              <a:rPr lang="en-US" sz="1700" spc="50" dirty="0"/>
              <a:t>Both females and males are preferring to buy from physical stores. </a:t>
            </a:r>
          </a:p>
          <a:p>
            <a:pPr marL="57150" indent="-285750">
              <a:buFont typeface="Wingdings" panose="05000000000000000000" pitchFamily="2" charset="2"/>
              <a:buChar char="v"/>
            </a:pPr>
            <a:r>
              <a:rPr lang="en-US" sz="1700" spc="50" dirty="0"/>
              <a:t>Physical stores &gt; Flipkart &gt; Amazon &gt; Others</a:t>
            </a:r>
          </a:p>
        </p:txBody>
      </p:sp>
      <mc:AlternateContent xmlns:mc="http://schemas.openxmlformats.org/markup-compatibility/2006">
        <mc:Choice xmlns:am3d="http://schemas.microsoft.com/office/drawing/2017/model3d" Requires="am3d">
          <p:graphicFrame>
            <p:nvGraphicFramePr>
              <p:cNvPr id="322" name="3D Model 321" descr="Vintage Rotary Phone">
                <a:extLst>
                  <a:ext uri="{FF2B5EF4-FFF2-40B4-BE49-F238E27FC236}">
                    <a16:creationId xmlns:a16="http://schemas.microsoft.com/office/drawing/2014/main" id="{CB7CE50C-470F-56CE-09FC-9024A8A29A3A}"/>
                  </a:ext>
                </a:extLst>
              </p:cNvPr>
              <p:cNvGraphicFramePr>
                <a:graphicFrameLocks noChangeAspect="1"/>
              </p:cNvGraphicFramePr>
              <p:nvPr>
                <p:extLst>
                  <p:ext uri="{D42A27DB-BD31-4B8C-83A1-F6EECF244321}">
                    <p14:modId xmlns:p14="http://schemas.microsoft.com/office/powerpoint/2010/main" val="1211820618"/>
                  </p:ext>
                </p:extLst>
              </p:nvPr>
            </p:nvGraphicFramePr>
            <p:xfrm>
              <a:off x="-374426" y="5615392"/>
              <a:ext cx="2002551" cy="1242608"/>
            </p:xfrm>
            <a:graphic>
              <a:graphicData uri="http://schemas.microsoft.com/office/drawing/2017/model3d">
                <am3d:model3d r:embed="rId2">
                  <am3d:spPr>
                    <a:xfrm>
                      <a:off x="0" y="0"/>
                      <a:ext cx="2002551" cy="1242608"/>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m3d:postTrans dx="0" dy="0" dz="0"/>
                  </am3d:trans>
                  <am3d:raster rName="Office3DRenderer" rVer="16.0.8326">
                    <am3d:blip r:embed="rId3"/>
                  </am3d:raster>
                  <am3d:objViewport viewportSz="2670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2" name="3D Model 321" descr="Vintage Rotary Phone">
                <a:extLst>
                  <a:ext uri="{FF2B5EF4-FFF2-40B4-BE49-F238E27FC236}">
                    <a16:creationId xmlns:a16="http://schemas.microsoft.com/office/drawing/2014/main" id="{CB7CE50C-470F-56CE-09FC-9024A8A29A3A}"/>
                  </a:ext>
                </a:extLst>
              </p:cNvPr>
              <p:cNvPicPr>
                <a:picLocks noGrp="1" noRot="1" noChangeAspect="1" noMove="1" noResize="1" noEditPoints="1" noAdjustHandles="1" noChangeArrowheads="1" noChangeShapeType="1" noCrop="1"/>
              </p:cNvPicPr>
              <p:nvPr/>
            </p:nvPicPr>
            <p:blipFill>
              <a:blip r:embed="rId3"/>
              <a:stretch>
                <a:fillRect/>
              </a:stretch>
            </p:blipFill>
            <p:spPr>
              <a:xfrm>
                <a:off x="-374426" y="5615392"/>
                <a:ext cx="2002551" cy="1242608"/>
              </a:xfrm>
              <a:prstGeom prst="rect">
                <a:avLst/>
              </a:prstGeom>
            </p:spPr>
          </p:pic>
        </mc:Fallback>
      </mc:AlternateContent>
      <p:pic>
        <p:nvPicPr>
          <p:cNvPr id="4" name="Picture 3" descr="Chart, bar chart&#10;&#10;Description automatically generated">
            <a:extLst>
              <a:ext uri="{FF2B5EF4-FFF2-40B4-BE49-F238E27FC236}">
                <a16:creationId xmlns:a16="http://schemas.microsoft.com/office/drawing/2014/main" id="{FE31B18B-6631-38B0-E68F-A7A537B0A9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89775" y="707366"/>
            <a:ext cx="6666865" cy="5217946"/>
          </a:xfrm>
          <a:prstGeom prst="rect">
            <a:avLst/>
          </a:prstGeom>
          <a:noFill/>
          <a:ln>
            <a:noFill/>
          </a:ln>
        </p:spPr>
      </p:pic>
    </p:spTree>
    <p:extLst>
      <p:ext uri="{BB962C8B-B14F-4D97-AF65-F5344CB8AC3E}">
        <p14:creationId xmlns:p14="http://schemas.microsoft.com/office/powerpoint/2010/main" val="2813747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down)">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3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5" name="Rectangle 1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3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2" name="Rectangle 14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697FAF-8B29-0A42-E6DC-5B641C156454}"/>
              </a:ext>
            </a:extLst>
          </p:cNvPr>
          <p:cNvSpPr>
            <a:spLocks noGrp="1"/>
          </p:cNvSpPr>
          <p:nvPr>
            <p:ph type="ctrTitle"/>
          </p:nvPr>
        </p:nvSpPr>
        <p:spPr>
          <a:xfrm>
            <a:off x="413313" y="918151"/>
            <a:ext cx="3438144" cy="1124712"/>
          </a:xfrm>
        </p:spPr>
        <p:txBody>
          <a:bodyPr vert="horz" lIns="91440" tIns="45720" rIns="91440" bIns="45720" rtlCol="0" anchor="b">
            <a:normAutofit/>
          </a:bodyPr>
          <a:lstStyle/>
          <a:p>
            <a:r>
              <a:rPr lang="en-US" sz="2400" dirty="0"/>
              <a:t>Analysis on the categorical variables</a:t>
            </a:r>
          </a:p>
        </p:txBody>
      </p:sp>
      <p:sp>
        <p:nvSpPr>
          <p:cNvPr id="146" name="Rectangle 14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2937B32-E867-9C62-2F46-81D3E4EDECF9}"/>
              </a:ext>
            </a:extLst>
          </p:cNvPr>
          <p:cNvSpPr>
            <a:spLocks noGrp="1"/>
          </p:cNvSpPr>
          <p:nvPr>
            <p:ph type="subTitle" idx="1"/>
          </p:nvPr>
        </p:nvSpPr>
        <p:spPr>
          <a:xfrm>
            <a:off x="371093" y="2484487"/>
            <a:ext cx="4966202" cy="3207258"/>
          </a:xfrm>
        </p:spPr>
        <p:txBody>
          <a:bodyPr vert="horz" lIns="91440" tIns="45720" rIns="91440" bIns="45720" rtlCol="0" anchor="t">
            <a:normAutofit/>
          </a:bodyPr>
          <a:lstStyle/>
          <a:p>
            <a:pPr marL="57150" indent="-285750">
              <a:buFont typeface="Wingdings" panose="05000000000000000000" pitchFamily="2" charset="2"/>
              <a:buChar char="v"/>
            </a:pPr>
            <a:r>
              <a:rPr lang="en-US" sz="1700" spc="50" dirty="0"/>
              <a:t>Around 67 percent of all the people who are buying android phones belong to the income bracket of 15000 to 30000</a:t>
            </a:r>
          </a:p>
          <a:p>
            <a:pPr marL="57150" indent="-285750">
              <a:buFont typeface="Wingdings" panose="05000000000000000000" pitchFamily="2" charset="2"/>
              <a:buChar char="v"/>
            </a:pPr>
            <a:r>
              <a:rPr lang="en-US" sz="1700" spc="50" dirty="0"/>
              <a:t>For IOS users the figures are a bit different, about 36 percent of the total IOS users fall in the income bracket of 15000 to 30000. </a:t>
            </a:r>
          </a:p>
          <a:p>
            <a:pPr marL="57150" indent="-285750">
              <a:buFont typeface="Wingdings" panose="05000000000000000000" pitchFamily="2" charset="2"/>
              <a:buChar char="v"/>
            </a:pPr>
            <a:r>
              <a:rPr lang="en-US" sz="1700" spc="50" dirty="0"/>
              <a:t>People belonging to this income bracket are also the highest contributor in each of these categories. </a:t>
            </a:r>
          </a:p>
          <a:p>
            <a:pPr marL="57150" indent="-285750">
              <a:buFont typeface="Wingdings" panose="05000000000000000000" pitchFamily="2" charset="2"/>
              <a:buChar char="v"/>
            </a:pPr>
            <a:endParaRPr lang="en-US" sz="1700" spc="50" dirty="0"/>
          </a:p>
        </p:txBody>
      </p:sp>
      <mc:AlternateContent xmlns:mc="http://schemas.openxmlformats.org/markup-compatibility/2006">
        <mc:Choice xmlns:am3d="http://schemas.microsoft.com/office/drawing/2017/model3d" Requires="am3d">
          <p:graphicFrame>
            <p:nvGraphicFramePr>
              <p:cNvPr id="322" name="3D Model 321" descr="Vintage Rotary Phone">
                <a:extLst>
                  <a:ext uri="{FF2B5EF4-FFF2-40B4-BE49-F238E27FC236}">
                    <a16:creationId xmlns:a16="http://schemas.microsoft.com/office/drawing/2014/main" id="{CB7CE50C-470F-56CE-09FC-9024A8A29A3A}"/>
                  </a:ext>
                </a:extLst>
              </p:cNvPr>
              <p:cNvGraphicFramePr>
                <a:graphicFrameLocks noChangeAspect="1"/>
              </p:cNvGraphicFramePr>
              <p:nvPr>
                <p:extLst>
                  <p:ext uri="{D42A27DB-BD31-4B8C-83A1-F6EECF244321}">
                    <p14:modId xmlns:p14="http://schemas.microsoft.com/office/powerpoint/2010/main" val="2120898019"/>
                  </p:ext>
                </p:extLst>
              </p:nvPr>
            </p:nvGraphicFramePr>
            <p:xfrm>
              <a:off x="-302141" y="5638111"/>
              <a:ext cx="2002551" cy="1242608"/>
            </p:xfrm>
            <a:graphic>
              <a:graphicData uri="http://schemas.microsoft.com/office/drawing/2017/model3d">
                <am3d:model3d r:embed="rId2">
                  <am3d:spPr>
                    <a:xfrm>
                      <a:off x="0" y="0"/>
                      <a:ext cx="2002551" cy="1242608"/>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m3d:postTrans dx="0" dy="0" dz="0"/>
                  </am3d:trans>
                  <am3d:raster rName="Office3DRenderer" rVer="16.0.8326">
                    <am3d:blip r:embed="rId3"/>
                  </am3d:raster>
                  <am3d:objViewport viewportSz="2670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2" name="3D Model 321" descr="Vintage Rotary Phone">
                <a:extLst>
                  <a:ext uri="{FF2B5EF4-FFF2-40B4-BE49-F238E27FC236}">
                    <a16:creationId xmlns:a16="http://schemas.microsoft.com/office/drawing/2014/main" id="{CB7CE50C-470F-56CE-09FC-9024A8A29A3A}"/>
                  </a:ext>
                </a:extLst>
              </p:cNvPr>
              <p:cNvPicPr>
                <a:picLocks noGrp="1" noRot="1" noChangeAspect="1" noMove="1" noResize="1" noEditPoints="1" noAdjustHandles="1" noChangeArrowheads="1" noChangeShapeType="1" noCrop="1"/>
              </p:cNvPicPr>
              <p:nvPr/>
            </p:nvPicPr>
            <p:blipFill>
              <a:blip r:embed="rId3"/>
              <a:stretch>
                <a:fillRect/>
              </a:stretch>
            </p:blipFill>
            <p:spPr>
              <a:xfrm>
                <a:off x="-302141" y="5638111"/>
                <a:ext cx="2002551" cy="1242608"/>
              </a:xfrm>
              <a:prstGeom prst="rect">
                <a:avLst/>
              </a:prstGeom>
            </p:spPr>
          </p:pic>
        </mc:Fallback>
      </mc:AlternateContent>
      <p:pic>
        <p:nvPicPr>
          <p:cNvPr id="4" name="Picture 3" descr="Chart, bar chart&#10;&#10;Description automatically generated">
            <a:extLst>
              <a:ext uri="{FF2B5EF4-FFF2-40B4-BE49-F238E27FC236}">
                <a16:creationId xmlns:a16="http://schemas.microsoft.com/office/drawing/2014/main" id="{FCCB136B-91D5-AB14-DEE2-80C7907C68E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4036" y="372533"/>
            <a:ext cx="6627961" cy="6434457"/>
          </a:xfrm>
          <a:prstGeom prst="rect">
            <a:avLst/>
          </a:prstGeom>
          <a:ln/>
        </p:spPr>
        <p:style>
          <a:lnRef idx="2">
            <a:schemeClr val="accent2">
              <a:shade val="50000"/>
            </a:schemeClr>
          </a:lnRef>
          <a:fillRef idx="1">
            <a:schemeClr val="accent2"/>
          </a:fillRef>
          <a:effectRef idx="0">
            <a:schemeClr val="accent2"/>
          </a:effectRef>
          <a:fontRef idx="minor">
            <a:schemeClr val="lt1"/>
          </a:fontRef>
        </p:style>
      </p:pic>
    </p:spTree>
    <p:extLst>
      <p:ext uri="{BB962C8B-B14F-4D97-AF65-F5344CB8AC3E}">
        <p14:creationId xmlns:p14="http://schemas.microsoft.com/office/powerpoint/2010/main" val="13433454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down)">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3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5" name="Rectangle 1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3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2" name="Rectangle 14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697FAF-8B29-0A42-E6DC-5B641C156454}"/>
              </a:ext>
            </a:extLst>
          </p:cNvPr>
          <p:cNvSpPr>
            <a:spLocks noGrp="1"/>
          </p:cNvSpPr>
          <p:nvPr>
            <p:ph type="ctrTitle"/>
          </p:nvPr>
        </p:nvSpPr>
        <p:spPr>
          <a:xfrm>
            <a:off x="371094" y="1161288"/>
            <a:ext cx="3438144" cy="1124712"/>
          </a:xfrm>
        </p:spPr>
        <p:txBody>
          <a:bodyPr vert="horz" lIns="91440" tIns="45720" rIns="91440" bIns="45720" rtlCol="0" anchor="b">
            <a:normAutofit/>
          </a:bodyPr>
          <a:lstStyle/>
          <a:p>
            <a:r>
              <a:rPr lang="en-US" sz="2400" dirty="0"/>
              <a:t>Analysis on the categorical variables</a:t>
            </a:r>
            <a:br>
              <a:rPr lang="en-US" sz="2400" dirty="0"/>
            </a:br>
            <a:endParaRPr lang="en-US" sz="2400" dirty="0"/>
          </a:p>
        </p:txBody>
      </p:sp>
      <p:sp>
        <p:nvSpPr>
          <p:cNvPr id="146" name="Rectangle 14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2937B32-E867-9C62-2F46-81D3E4EDECF9}"/>
              </a:ext>
            </a:extLst>
          </p:cNvPr>
          <p:cNvSpPr>
            <a:spLocks noGrp="1"/>
          </p:cNvSpPr>
          <p:nvPr>
            <p:ph type="subTitle" idx="1"/>
          </p:nvPr>
        </p:nvSpPr>
        <p:spPr>
          <a:xfrm>
            <a:off x="371093" y="2718054"/>
            <a:ext cx="5227449" cy="3207258"/>
          </a:xfrm>
        </p:spPr>
        <p:txBody>
          <a:bodyPr vert="horz" lIns="91440" tIns="45720" rIns="91440" bIns="45720" rtlCol="0" anchor="t">
            <a:normAutofit/>
          </a:bodyPr>
          <a:lstStyle/>
          <a:p>
            <a:pPr marL="57150" indent="-285750">
              <a:buFont typeface="Wingdings" panose="05000000000000000000" pitchFamily="2" charset="2"/>
              <a:buChar char="v"/>
            </a:pPr>
            <a:r>
              <a:rPr lang="en-US" sz="1700" spc="50" dirty="0"/>
              <a:t>Most of the people are preferring a battery backup between 12-16 hrs. </a:t>
            </a:r>
          </a:p>
          <a:p>
            <a:pPr marL="57150" indent="-285750">
              <a:buFont typeface="Wingdings" panose="05000000000000000000" pitchFamily="2" charset="2"/>
              <a:buChar char="v"/>
            </a:pPr>
            <a:r>
              <a:rPr lang="en-US" sz="1700" spc="50" dirty="0"/>
              <a:t>we can also say that while buying a smartphone the combination of 12-16 hours of battery backup with a RAM of 8 GB is mostly preferred by our responders. </a:t>
            </a:r>
          </a:p>
        </p:txBody>
      </p:sp>
      <mc:AlternateContent xmlns:mc="http://schemas.openxmlformats.org/markup-compatibility/2006">
        <mc:Choice xmlns:am3d="http://schemas.microsoft.com/office/drawing/2017/model3d" Requires="am3d">
          <p:graphicFrame>
            <p:nvGraphicFramePr>
              <p:cNvPr id="322" name="3D Model 321" descr="Vintage Rotary Phone">
                <a:extLst>
                  <a:ext uri="{FF2B5EF4-FFF2-40B4-BE49-F238E27FC236}">
                    <a16:creationId xmlns:a16="http://schemas.microsoft.com/office/drawing/2014/main" id="{CB7CE50C-470F-56CE-09FC-9024A8A29A3A}"/>
                  </a:ext>
                </a:extLst>
              </p:cNvPr>
              <p:cNvGraphicFramePr>
                <a:graphicFrameLocks noChangeAspect="1"/>
              </p:cNvGraphicFramePr>
              <p:nvPr>
                <p:extLst>
                  <p:ext uri="{D42A27DB-BD31-4B8C-83A1-F6EECF244321}">
                    <p14:modId xmlns:p14="http://schemas.microsoft.com/office/powerpoint/2010/main" val="1714472178"/>
                  </p:ext>
                </p:extLst>
              </p:nvPr>
            </p:nvGraphicFramePr>
            <p:xfrm>
              <a:off x="-374426" y="5560294"/>
              <a:ext cx="2002551" cy="1242608"/>
            </p:xfrm>
            <a:graphic>
              <a:graphicData uri="http://schemas.microsoft.com/office/drawing/2017/model3d">
                <am3d:model3d r:embed="rId2">
                  <am3d:spPr>
                    <a:xfrm>
                      <a:off x="0" y="0"/>
                      <a:ext cx="2002551" cy="1242608"/>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m3d:postTrans dx="0" dy="0" dz="0"/>
                  </am3d:trans>
                  <am3d:raster rName="Office3DRenderer" rVer="16.0.8326">
                    <am3d:blip r:embed="rId3"/>
                  </am3d:raster>
                  <am3d:objViewport viewportSz="2670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2" name="3D Model 321" descr="Vintage Rotary Phone">
                <a:extLst>
                  <a:ext uri="{FF2B5EF4-FFF2-40B4-BE49-F238E27FC236}">
                    <a16:creationId xmlns:a16="http://schemas.microsoft.com/office/drawing/2014/main" id="{CB7CE50C-470F-56CE-09FC-9024A8A29A3A}"/>
                  </a:ext>
                </a:extLst>
              </p:cNvPr>
              <p:cNvPicPr>
                <a:picLocks noGrp="1" noRot="1" noChangeAspect="1" noMove="1" noResize="1" noEditPoints="1" noAdjustHandles="1" noChangeArrowheads="1" noChangeShapeType="1" noCrop="1"/>
              </p:cNvPicPr>
              <p:nvPr/>
            </p:nvPicPr>
            <p:blipFill>
              <a:blip r:embed="rId3"/>
              <a:stretch>
                <a:fillRect/>
              </a:stretch>
            </p:blipFill>
            <p:spPr>
              <a:xfrm>
                <a:off x="-374426" y="5560294"/>
                <a:ext cx="2002551" cy="1242608"/>
              </a:xfrm>
              <a:prstGeom prst="rect">
                <a:avLst/>
              </a:prstGeom>
            </p:spPr>
          </p:pic>
        </mc:Fallback>
      </mc:AlternateContent>
      <p:pic>
        <p:nvPicPr>
          <p:cNvPr id="4" name="Picture 3" descr="Chart, bar chart&#10;&#10;Description automatically generated">
            <a:extLst>
              <a:ext uri="{FF2B5EF4-FFF2-40B4-BE49-F238E27FC236}">
                <a16:creationId xmlns:a16="http://schemas.microsoft.com/office/drawing/2014/main" id="{6A86A975-9737-1585-A5A3-DCE4D3A009A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31456" y="471948"/>
            <a:ext cx="6337967" cy="6386052"/>
          </a:xfrm>
          <a:prstGeom prst="rect">
            <a:avLst/>
          </a:prstGeom>
          <a:noFill/>
          <a:ln>
            <a:noFill/>
          </a:ln>
        </p:spPr>
      </p:pic>
    </p:spTree>
    <p:extLst>
      <p:ext uri="{BB962C8B-B14F-4D97-AF65-F5344CB8AC3E}">
        <p14:creationId xmlns:p14="http://schemas.microsoft.com/office/powerpoint/2010/main" val="9780966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down)">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1" name="Picture 130" descr="Office items on a table">
            <a:extLst>
              <a:ext uri="{FF2B5EF4-FFF2-40B4-BE49-F238E27FC236}">
                <a16:creationId xmlns:a16="http://schemas.microsoft.com/office/drawing/2014/main" id="{73937CFA-EBD4-4A13-8101-64ED01076DF3}"/>
              </a:ext>
            </a:extLst>
          </p:cNvPr>
          <p:cNvPicPr>
            <a:picLocks noChangeAspect="1"/>
          </p:cNvPicPr>
          <p:nvPr/>
        </p:nvPicPr>
        <p:blipFill rotWithShape="1">
          <a:blip r:embed="rId2">
            <a:extLst>
              <a:ext uri="{28A0092B-C50C-407E-A947-70E740481C1C}">
                <a14:useLocalDpi xmlns:a14="http://schemas.microsoft.com/office/drawing/2010/main" val="0"/>
              </a:ext>
            </a:extLst>
          </a:blip>
          <a:srcRect l="4557" r="2" b="2"/>
          <a:stretch/>
        </p:blipFill>
        <p:spPr>
          <a:xfrm>
            <a:off x="3522468" y="10"/>
            <a:ext cx="8669532" cy="6857990"/>
          </a:xfrm>
          <a:prstGeom prst="rect">
            <a:avLst/>
          </a:prstGeom>
          <a:solidFill>
            <a:schemeClr val="bg2">
              <a:lumMod val="50000"/>
              <a:lumOff val="50000"/>
            </a:schemeClr>
          </a:solidFill>
        </p:spPr>
        <p:style>
          <a:lnRef idx="2">
            <a:schemeClr val="dk1">
              <a:shade val="50000"/>
            </a:schemeClr>
          </a:lnRef>
          <a:fillRef idx="1">
            <a:schemeClr val="dk1"/>
          </a:fillRef>
          <a:effectRef idx="0">
            <a:schemeClr val="dk1"/>
          </a:effectRef>
          <a:fontRef idx="minor">
            <a:schemeClr val="lt1"/>
          </a:fontRef>
        </p:style>
      </p:pic>
      <p:graphicFrame>
        <p:nvGraphicFramePr>
          <p:cNvPr id="5" name="Diagram 4">
            <a:extLst>
              <a:ext uri="{FF2B5EF4-FFF2-40B4-BE49-F238E27FC236}">
                <a16:creationId xmlns:a16="http://schemas.microsoft.com/office/drawing/2014/main" id="{EF18F9B8-CE19-57E6-D1BF-0594FF0F5E3C}"/>
              </a:ext>
            </a:extLst>
          </p:cNvPr>
          <p:cNvGraphicFramePr/>
          <p:nvPr>
            <p:extLst>
              <p:ext uri="{D42A27DB-BD31-4B8C-83A1-F6EECF244321}">
                <p14:modId xmlns:p14="http://schemas.microsoft.com/office/powerpoint/2010/main" val="2942969312"/>
              </p:ext>
            </p:extLst>
          </p:nvPr>
        </p:nvGraphicFramePr>
        <p:xfrm>
          <a:off x="1078992" y="1938528"/>
          <a:ext cx="10177272" cy="2990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am3d="http://schemas.microsoft.com/office/drawing/2017/model3d" Requires="am3d">
          <p:graphicFrame>
            <p:nvGraphicFramePr>
              <p:cNvPr id="322" name="3D Model 321" descr="Vintage Rotary Phone">
                <a:extLst>
                  <a:ext uri="{FF2B5EF4-FFF2-40B4-BE49-F238E27FC236}">
                    <a16:creationId xmlns:a16="http://schemas.microsoft.com/office/drawing/2014/main" id="{CB7CE50C-470F-56CE-09FC-9024A8A29A3A}"/>
                  </a:ext>
                </a:extLst>
              </p:cNvPr>
              <p:cNvGraphicFramePr>
                <a:graphicFrameLocks noChangeAspect="1"/>
              </p:cNvGraphicFramePr>
              <p:nvPr>
                <p:extLst>
                  <p:ext uri="{D42A27DB-BD31-4B8C-83A1-F6EECF244321}">
                    <p14:modId xmlns:p14="http://schemas.microsoft.com/office/powerpoint/2010/main" val="3239862397"/>
                  </p:ext>
                </p:extLst>
              </p:nvPr>
            </p:nvGraphicFramePr>
            <p:xfrm>
              <a:off x="-433537" y="5615392"/>
              <a:ext cx="2002551" cy="1242608"/>
            </p:xfrm>
            <a:graphic>
              <a:graphicData uri="http://schemas.microsoft.com/office/drawing/2017/model3d">
                <am3d:model3d r:embed="rId8">
                  <am3d:spPr>
                    <a:xfrm>
                      <a:off x="0" y="0"/>
                      <a:ext cx="2002551" cy="1242608"/>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m3d:postTrans dx="0" dy="0" dz="0"/>
                  </am3d:trans>
                  <am3d:raster rName="Office3DRenderer" rVer="16.0.8326">
                    <am3d:blip r:embed="rId9"/>
                  </am3d:raster>
                  <am3d:objViewport viewportSz="2670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2" name="3D Model 321" descr="Vintage Rotary Phone">
                <a:extLst>
                  <a:ext uri="{FF2B5EF4-FFF2-40B4-BE49-F238E27FC236}">
                    <a16:creationId xmlns:a16="http://schemas.microsoft.com/office/drawing/2014/main" id="{CB7CE50C-470F-56CE-09FC-9024A8A29A3A}"/>
                  </a:ext>
                </a:extLst>
              </p:cNvPr>
              <p:cNvPicPr>
                <a:picLocks noGrp="1" noRot="1" noChangeAspect="1" noMove="1" noResize="1" noEditPoints="1" noAdjustHandles="1" noChangeArrowheads="1" noChangeShapeType="1" noCrop="1"/>
              </p:cNvPicPr>
              <p:nvPr/>
            </p:nvPicPr>
            <p:blipFill>
              <a:blip r:embed="rId9"/>
              <a:stretch>
                <a:fillRect/>
              </a:stretch>
            </p:blipFill>
            <p:spPr>
              <a:xfrm>
                <a:off x="-433537" y="5615392"/>
                <a:ext cx="2002551" cy="1242608"/>
              </a:xfrm>
              <a:prstGeom prst="rect">
                <a:avLst/>
              </a:prstGeom>
            </p:spPr>
          </p:pic>
        </mc:Fallback>
      </mc:AlternateContent>
    </p:spTree>
    <p:extLst>
      <p:ext uri="{BB962C8B-B14F-4D97-AF65-F5344CB8AC3E}">
        <p14:creationId xmlns:p14="http://schemas.microsoft.com/office/powerpoint/2010/main" val="2115331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5">
                                            <p:graphicEl>
                                              <a:dgm id="{0AE0716E-6423-490A-97CD-2AFB70EFEDC9}"/>
                                            </p:graphicEl>
                                          </p:spTgt>
                                        </p:tgtEl>
                                        <p:attrNameLst>
                                          <p:attrName>style.color</p:attrName>
                                        </p:attrNameLst>
                                      </p:cBhvr>
                                      <p:by>
                                        <p:hsl h="7200000" s="0" l="0"/>
                                      </p:by>
                                    </p:animClr>
                                    <p:animClr clrSpc="hsl" dir="cw">
                                      <p:cBhvr>
                                        <p:cTn id="7" dur="500" fill="hold"/>
                                        <p:tgtEl>
                                          <p:spTgt spid="5">
                                            <p:graphicEl>
                                              <a:dgm id="{0AE0716E-6423-490A-97CD-2AFB70EFEDC9}"/>
                                            </p:graphicEl>
                                          </p:spTgt>
                                        </p:tgtEl>
                                        <p:attrNameLst>
                                          <p:attrName>fillcolor</p:attrName>
                                        </p:attrNameLst>
                                      </p:cBhvr>
                                      <p:by>
                                        <p:hsl h="7200000" s="0" l="0"/>
                                      </p:by>
                                    </p:animClr>
                                    <p:animClr clrSpc="hsl" dir="cw">
                                      <p:cBhvr>
                                        <p:cTn id="8" dur="500" fill="hold"/>
                                        <p:tgtEl>
                                          <p:spTgt spid="5">
                                            <p:graphicEl>
                                              <a:dgm id="{0AE0716E-6423-490A-97CD-2AFB70EFEDC9}"/>
                                            </p:graphicEl>
                                          </p:spTgt>
                                        </p:tgtEl>
                                        <p:attrNameLst>
                                          <p:attrName>stroke.color</p:attrName>
                                        </p:attrNameLst>
                                      </p:cBhvr>
                                      <p:by>
                                        <p:hsl h="7200000" s="0" l="0"/>
                                      </p:by>
                                    </p:animClr>
                                    <p:set>
                                      <p:cBhvr>
                                        <p:cTn id="9" dur="500" fill="hold"/>
                                        <p:tgtEl>
                                          <p:spTgt spid="5">
                                            <p:graphicEl>
                                              <a:dgm id="{0AE0716E-6423-490A-97CD-2AFB70EFEDC9}"/>
                                            </p:graphicEl>
                                          </p:spTgt>
                                        </p:tgtEl>
                                        <p:attrNameLst>
                                          <p:attrName>fill.type</p:attrName>
                                        </p:attrNameLst>
                                      </p:cBhvr>
                                      <p:to>
                                        <p:strVal val="solid"/>
                                      </p:to>
                                    </p:set>
                                  </p:childTnLst>
                                </p:cTn>
                              </p:par>
                              <p:par>
                                <p:cTn id="10" presetID="21" presetClass="emph" presetSubtype="0" fill="hold" grpId="0" nodeType="withEffect">
                                  <p:stCondLst>
                                    <p:cond delay="0"/>
                                  </p:stCondLst>
                                  <p:childTnLst>
                                    <p:animClr clrSpc="hsl" dir="cw">
                                      <p:cBhvr override="childStyle">
                                        <p:cTn id="11" dur="500" fill="hold"/>
                                        <p:tgtEl>
                                          <p:spTgt spid="5">
                                            <p:graphicEl>
                                              <a:dgm id="{3BB6F934-2113-476B-8D65-C01A4B48AB5A}"/>
                                            </p:graphicEl>
                                          </p:spTgt>
                                        </p:tgtEl>
                                        <p:attrNameLst>
                                          <p:attrName>style.color</p:attrName>
                                        </p:attrNameLst>
                                      </p:cBhvr>
                                      <p:by>
                                        <p:hsl h="7200000" s="0" l="0"/>
                                      </p:by>
                                    </p:animClr>
                                    <p:animClr clrSpc="hsl" dir="cw">
                                      <p:cBhvr>
                                        <p:cTn id="12" dur="500" fill="hold"/>
                                        <p:tgtEl>
                                          <p:spTgt spid="5">
                                            <p:graphicEl>
                                              <a:dgm id="{3BB6F934-2113-476B-8D65-C01A4B48AB5A}"/>
                                            </p:graphicEl>
                                          </p:spTgt>
                                        </p:tgtEl>
                                        <p:attrNameLst>
                                          <p:attrName>fillcolor</p:attrName>
                                        </p:attrNameLst>
                                      </p:cBhvr>
                                      <p:by>
                                        <p:hsl h="7200000" s="0" l="0"/>
                                      </p:by>
                                    </p:animClr>
                                    <p:animClr clrSpc="hsl" dir="cw">
                                      <p:cBhvr>
                                        <p:cTn id="13" dur="500" fill="hold"/>
                                        <p:tgtEl>
                                          <p:spTgt spid="5">
                                            <p:graphicEl>
                                              <a:dgm id="{3BB6F934-2113-476B-8D65-C01A4B48AB5A}"/>
                                            </p:graphicEl>
                                          </p:spTgt>
                                        </p:tgtEl>
                                        <p:attrNameLst>
                                          <p:attrName>stroke.color</p:attrName>
                                        </p:attrNameLst>
                                      </p:cBhvr>
                                      <p:by>
                                        <p:hsl h="7200000" s="0" l="0"/>
                                      </p:by>
                                    </p:animClr>
                                    <p:set>
                                      <p:cBhvr>
                                        <p:cTn id="14" dur="500" fill="hold"/>
                                        <p:tgtEl>
                                          <p:spTgt spid="5">
                                            <p:graphicEl>
                                              <a:dgm id="{3BB6F934-2113-476B-8D65-C01A4B48AB5A}"/>
                                            </p:graphic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3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5" name="Rectangle 1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3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2" name="Rectangle 14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131" name="Picture 130" descr="Office items on a table">
            <a:extLst>
              <a:ext uri="{FF2B5EF4-FFF2-40B4-BE49-F238E27FC236}">
                <a16:creationId xmlns:a16="http://schemas.microsoft.com/office/drawing/2014/main" id="{73937CFA-EBD4-4A13-8101-64ED01076DF3}"/>
              </a:ext>
            </a:extLst>
          </p:cNvPr>
          <p:cNvPicPr>
            <a:picLocks noChangeAspect="1"/>
          </p:cNvPicPr>
          <p:nvPr/>
        </p:nvPicPr>
        <p:blipFill rotWithShape="1">
          <a:blip r:embed="rId2">
            <a:extLst>
              <a:ext uri="{28A0092B-C50C-407E-A947-70E740481C1C}">
                <a14:useLocalDpi xmlns:a14="http://schemas.microsoft.com/office/drawing/2010/main" val="0"/>
              </a:ext>
            </a:extLst>
          </a:blip>
          <a:srcRect l="4557" r="2" b="2"/>
          <a:stretch/>
        </p:blipFill>
        <p:spPr>
          <a:xfrm>
            <a:off x="3581843" y="10"/>
            <a:ext cx="8669532" cy="6857990"/>
          </a:xfrm>
          <a:prstGeom prst="rect">
            <a:avLst/>
          </a:prstGeom>
        </p:spPr>
      </p:pic>
      <p:sp>
        <p:nvSpPr>
          <p:cNvPr id="144" name="Rectangle 14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D697FAF-8B29-0A42-E6DC-5B641C156454}"/>
              </a:ext>
            </a:extLst>
          </p:cNvPr>
          <p:cNvSpPr>
            <a:spLocks noGrp="1"/>
          </p:cNvSpPr>
          <p:nvPr>
            <p:ph type="ctrTitle"/>
          </p:nvPr>
        </p:nvSpPr>
        <p:spPr>
          <a:xfrm>
            <a:off x="371093" y="1161288"/>
            <a:ext cx="5921551" cy="1124712"/>
          </a:xfrm>
        </p:spPr>
        <p:txBody>
          <a:bodyPr vert="horz" lIns="91440" tIns="45720" rIns="91440" bIns="45720" rtlCol="0" anchor="b">
            <a:normAutofit/>
          </a:bodyPr>
          <a:lstStyle/>
          <a:p>
            <a:r>
              <a:rPr lang="en-US" sz="2400" dirty="0"/>
              <a:t>Univariate Analysis on the Continuous Variable : Graphical EDA</a:t>
            </a:r>
            <a:br>
              <a:rPr lang="en-US" sz="2400" dirty="0"/>
            </a:br>
            <a:endParaRPr lang="en-US" sz="2400" dirty="0"/>
          </a:p>
        </p:txBody>
      </p:sp>
      <p:sp>
        <p:nvSpPr>
          <p:cNvPr id="146" name="Rectangle 14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2937B32-E867-9C62-2F46-81D3E4EDECF9}"/>
              </a:ext>
            </a:extLst>
          </p:cNvPr>
          <p:cNvSpPr>
            <a:spLocks noGrp="1"/>
          </p:cNvSpPr>
          <p:nvPr>
            <p:ph type="subTitle" idx="1"/>
          </p:nvPr>
        </p:nvSpPr>
        <p:spPr>
          <a:xfrm>
            <a:off x="371094" y="2718054"/>
            <a:ext cx="3438906" cy="3207258"/>
          </a:xfrm>
        </p:spPr>
        <p:txBody>
          <a:bodyPr vert="horz" lIns="91440" tIns="45720" rIns="91440" bIns="45720" rtlCol="0" anchor="t">
            <a:normAutofit/>
          </a:bodyPr>
          <a:lstStyle/>
          <a:p>
            <a:pPr marL="285750" indent="-285750">
              <a:buFont typeface="Wingdings" panose="05000000000000000000" pitchFamily="2" charset="2"/>
              <a:buChar char="q"/>
            </a:pPr>
            <a:r>
              <a:rPr lang="en-US" sz="1700" spc="50" dirty="0">
                <a:highlight>
                  <a:srgbClr val="000000"/>
                </a:highlight>
              </a:rPr>
              <a:t>We have plotted some  Histogram here ;</a:t>
            </a:r>
          </a:p>
          <a:p>
            <a:pPr marL="285750" indent="-285750">
              <a:buFont typeface="Wingdings" panose="05000000000000000000" pitchFamily="2" charset="2"/>
              <a:buChar char="v"/>
            </a:pPr>
            <a:r>
              <a:rPr lang="en-US" sz="1700" spc="50" dirty="0">
                <a:highlight>
                  <a:srgbClr val="000000"/>
                </a:highlight>
              </a:rPr>
              <a:t>On Ages</a:t>
            </a:r>
          </a:p>
          <a:p>
            <a:pPr marL="285750" indent="-285750">
              <a:buFont typeface="Wingdings" panose="05000000000000000000" pitchFamily="2" charset="2"/>
              <a:buChar char="v"/>
            </a:pPr>
            <a:r>
              <a:rPr lang="en-US" sz="1700" spc="50" dirty="0">
                <a:highlight>
                  <a:srgbClr val="000000"/>
                </a:highlight>
              </a:rPr>
              <a:t>On </a:t>
            </a:r>
            <a:r>
              <a:rPr lang="en-US" sz="1800" spc="50" dirty="0">
                <a:highlight>
                  <a:srgbClr val="000000"/>
                </a:highlight>
              </a:rPr>
              <a:t>Buying</a:t>
            </a:r>
            <a:r>
              <a:rPr lang="en-US" sz="1700" spc="50" dirty="0">
                <a:highlight>
                  <a:srgbClr val="000000"/>
                </a:highlight>
              </a:rPr>
              <a:t> </a:t>
            </a:r>
            <a:r>
              <a:rPr lang="en-US" sz="1700" spc="50" dirty="0"/>
              <a:t>Capacity</a:t>
            </a:r>
          </a:p>
          <a:p>
            <a:pPr marL="285750" indent="-285750">
              <a:buFont typeface="Wingdings" panose="05000000000000000000" pitchFamily="2" charset="2"/>
              <a:buChar char="v"/>
            </a:pPr>
            <a:r>
              <a:rPr lang="en-US" sz="1700" spc="50" dirty="0"/>
              <a:t>On Buying Cycle</a:t>
            </a:r>
          </a:p>
        </p:txBody>
      </p:sp>
      <mc:AlternateContent xmlns:mc="http://schemas.openxmlformats.org/markup-compatibility/2006">
        <mc:Choice xmlns:am3d="http://schemas.microsoft.com/office/drawing/2017/model3d" Requires="am3d">
          <p:graphicFrame>
            <p:nvGraphicFramePr>
              <p:cNvPr id="322" name="3D Model 321" descr="Vintage Rotary Phone">
                <a:extLst>
                  <a:ext uri="{FF2B5EF4-FFF2-40B4-BE49-F238E27FC236}">
                    <a16:creationId xmlns:a16="http://schemas.microsoft.com/office/drawing/2014/main" id="{CB7CE50C-470F-56CE-09FC-9024A8A29A3A}"/>
                  </a:ext>
                </a:extLst>
              </p:cNvPr>
              <p:cNvGraphicFramePr>
                <a:graphicFrameLocks noChangeAspect="1"/>
              </p:cNvGraphicFramePr>
              <p:nvPr>
                <p:extLst>
                  <p:ext uri="{D42A27DB-BD31-4B8C-83A1-F6EECF244321}">
                    <p14:modId xmlns:p14="http://schemas.microsoft.com/office/powerpoint/2010/main" val="2064965972"/>
                  </p:ext>
                </p:extLst>
              </p:nvPr>
            </p:nvGraphicFramePr>
            <p:xfrm>
              <a:off x="-355165" y="5560294"/>
              <a:ext cx="2002551" cy="1242608"/>
            </p:xfrm>
            <a:graphic>
              <a:graphicData uri="http://schemas.microsoft.com/office/drawing/2017/model3d">
                <am3d:model3d r:embed="rId3">
                  <am3d:spPr>
                    <a:xfrm>
                      <a:off x="0" y="0"/>
                      <a:ext cx="2002551" cy="1242608"/>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m3d:postTrans dx="0" dy="0" dz="0"/>
                  </am3d:trans>
                  <am3d:raster rName="Office3DRenderer" rVer="16.0.8326">
                    <am3d:blip r:embed="rId4"/>
                  </am3d:raster>
                  <am3d:objViewport viewportSz="2670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2" name="3D Model 321" descr="Vintage Rotary Phone">
                <a:extLst>
                  <a:ext uri="{FF2B5EF4-FFF2-40B4-BE49-F238E27FC236}">
                    <a16:creationId xmlns:a16="http://schemas.microsoft.com/office/drawing/2014/main" id="{CB7CE50C-470F-56CE-09FC-9024A8A29A3A}"/>
                  </a:ext>
                </a:extLst>
              </p:cNvPr>
              <p:cNvPicPr>
                <a:picLocks noGrp="1" noRot="1" noChangeAspect="1" noMove="1" noResize="1" noEditPoints="1" noAdjustHandles="1" noChangeArrowheads="1" noChangeShapeType="1" noCrop="1"/>
              </p:cNvPicPr>
              <p:nvPr/>
            </p:nvPicPr>
            <p:blipFill>
              <a:blip r:embed="rId4"/>
              <a:stretch>
                <a:fillRect/>
              </a:stretch>
            </p:blipFill>
            <p:spPr>
              <a:xfrm>
                <a:off x="-355165" y="5560294"/>
                <a:ext cx="2002551" cy="1242608"/>
              </a:xfrm>
              <a:prstGeom prst="rect">
                <a:avLst/>
              </a:prstGeom>
            </p:spPr>
          </p:pic>
        </mc:Fallback>
      </mc:AlternateContent>
      <p:pic>
        <p:nvPicPr>
          <p:cNvPr id="6" name="Picture 5">
            <a:extLst>
              <a:ext uri="{FF2B5EF4-FFF2-40B4-BE49-F238E27FC236}">
                <a16:creationId xmlns:a16="http://schemas.microsoft.com/office/drawing/2014/main" id="{B7C77D9C-6AA1-5269-F49C-27EE2D249BA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18388" y="378506"/>
            <a:ext cx="5879043" cy="3287726"/>
          </a:xfrm>
          <a:prstGeom prst="rect">
            <a:avLst/>
          </a:prstGeom>
          <a:noFill/>
          <a:ln>
            <a:noFill/>
          </a:ln>
        </p:spPr>
      </p:pic>
      <p:pic>
        <p:nvPicPr>
          <p:cNvPr id="8" name="Picture 7">
            <a:extLst>
              <a:ext uri="{FF2B5EF4-FFF2-40B4-BE49-F238E27FC236}">
                <a16:creationId xmlns:a16="http://schemas.microsoft.com/office/drawing/2014/main" id="{E71B85A5-C44A-855B-6A23-9C462A06D92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10956" y="3861450"/>
            <a:ext cx="4620209" cy="2986609"/>
          </a:xfrm>
          <a:prstGeom prst="rect">
            <a:avLst/>
          </a:prstGeom>
          <a:noFill/>
          <a:ln>
            <a:noFill/>
          </a:ln>
        </p:spPr>
      </p:pic>
      <p:pic>
        <p:nvPicPr>
          <p:cNvPr id="9" name="Picture 8">
            <a:extLst>
              <a:ext uri="{FF2B5EF4-FFF2-40B4-BE49-F238E27FC236}">
                <a16:creationId xmlns:a16="http://schemas.microsoft.com/office/drawing/2014/main" id="{B5A32FCC-9E65-520D-283A-17AC920DE5B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31165" y="3861450"/>
            <a:ext cx="4620209" cy="2986609"/>
          </a:xfrm>
          <a:prstGeom prst="rect">
            <a:avLst/>
          </a:prstGeom>
          <a:noFill/>
          <a:ln>
            <a:noFill/>
          </a:ln>
        </p:spPr>
      </p:pic>
    </p:spTree>
    <p:extLst>
      <p:ext uri="{BB962C8B-B14F-4D97-AF65-F5344CB8AC3E}">
        <p14:creationId xmlns:p14="http://schemas.microsoft.com/office/powerpoint/2010/main" val="30359653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down)">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ipe(down)">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randombar(horizontal)">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randombar(horizont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randombar(horizontal)">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3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5" name="Rectangle 1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3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2" name="Rectangle 14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131" name="Picture 130" descr="Office items on a table">
            <a:extLst>
              <a:ext uri="{FF2B5EF4-FFF2-40B4-BE49-F238E27FC236}">
                <a16:creationId xmlns:a16="http://schemas.microsoft.com/office/drawing/2014/main" id="{73937CFA-EBD4-4A13-8101-64ED01076DF3}"/>
              </a:ext>
            </a:extLst>
          </p:cNvPr>
          <p:cNvPicPr>
            <a:picLocks noChangeAspect="1"/>
          </p:cNvPicPr>
          <p:nvPr/>
        </p:nvPicPr>
        <p:blipFill rotWithShape="1">
          <a:blip r:embed="rId2">
            <a:extLst>
              <a:ext uri="{28A0092B-C50C-407E-A947-70E740481C1C}">
                <a14:useLocalDpi xmlns:a14="http://schemas.microsoft.com/office/drawing/2010/main" val="0"/>
              </a:ext>
            </a:extLst>
          </a:blip>
          <a:srcRect l="4557" r="2" b="2"/>
          <a:stretch/>
        </p:blipFill>
        <p:spPr>
          <a:xfrm>
            <a:off x="3522468" y="10"/>
            <a:ext cx="8669532" cy="6857990"/>
          </a:xfrm>
          <a:prstGeom prst="rect">
            <a:avLst/>
          </a:prstGeom>
        </p:spPr>
      </p:pic>
      <p:sp>
        <p:nvSpPr>
          <p:cNvPr id="144" name="Rectangle 14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D697FAF-8B29-0A42-E6DC-5B641C156454}"/>
              </a:ext>
            </a:extLst>
          </p:cNvPr>
          <p:cNvSpPr>
            <a:spLocks noGrp="1"/>
          </p:cNvSpPr>
          <p:nvPr>
            <p:ph type="ctrTitle"/>
          </p:nvPr>
        </p:nvSpPr>
        <p:spPr>
          <a:xfrm>
            <a:off x="371094" y="1161288"/>
            <a:ext cx="3438144" cy="1124712"/>
          </a:xfrm>
        </p:spPr>
        <p:txBody>
          <a:bodyPr vert="horz" lIns="91440" tIns="45720" rIns="91440" bIns="45720" rtlCol="0" anchor="b">
            <a:normAutofit/>
          </a:bodyPr>
          <a:lstStyle/>
          <a:p>
            <a:r>
              <a:rPr lang="en-US" sz="2400" dirty="0"/>
              <a:t>Bivariate Analysis</a:t>
            </a:r>
            <a:br>
              <a:rPr lang="en-US" sz="2400" dirty="0"/>
            </a:br>
            <a:br>
              <a:rPr lang="en-US" sz="2400" dirty="0"/>
            </a:br>
            <a:endParaRPr lang="en-US" sz="2400" dirty="0"/>
          </a:p>
        </p:txBody>
      </p:sp>
      <p:sp>
        <p:nvSpPr>
          <p:cNvPr id="146" name="Rectangle 14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2937B32-E867-9C62-2F46-81D3E4EDECF9}"/>
              </a:ext>
            </a:extLst>
          </p:cNvPr>
          <p:cNvSpPr>
            <a:spLocks noGrp="1"/>
          </p:cNvSpPr>
          <p:nvPr>
            <p:ph type="subTitle" idx="1"/>
          </p:nvPr>
        </p:nvSpPr>
        <p:spPr>
          <a:xfrm>
            <a:off x="371094" y="2530601"/>
            <a:ext cx="3438906" cy="3394711"/>
          </a:xfrm>
        </p:spPr>
        <p:txBody>
          <a:bodyPr vert="horz" lIns="91440" tIns="45720" rIns="91440" bIns="45720" rtlCol="0" anchor="t">
            <a:normAutofit lnSpcReduction="10000"/>
          </a:bodyPr>
          <a:lstStyle/>
          <a:p>
            <a:r>
              <a:rPr lang="en-US" sz="1800" spc="50" dirty="0"/>
              <a:t>We plotted two scatter diagrams, one between Age and buying cycle and the other one between Age and Buying capacity. It can be concluded from the scatter diagrams and as well as from the correlation values there is very weak linear association between these variables. </a:t>
            </a:r>
          </a:p>
          <a:p>
            <a:pPr indent="-228600">
              <a:buFont typeface="Arial" panose="020B0604020202020204" pitchFamily="34" charset="0"/>
              <a:buChar char="•"/>
            </a:pPr>
            <a:endParaRPr lang="en-US" sz="1700" spc="50" dirty="0"/>
          </a:p>
        </p:txBody>
      </p:sp>
      <mc:AlternateContent xmlns:mc="http://schemas.openxmlformats.org/markup-compatibility/2006">
        <mc:Choice xmlns:am3d="http://schemas.microsoft.com/office/drawing/2017/model3d" Requires="am3d">
          <p:graphicFrame>
            <p:nvGraphicFramePr>
              <p:cNvPr id="322" name="3D Model 321" descr="Vintage Rotary Phone">
                <a:extLst>
                  <a:ext uri="{FF2B5EF4-FFF2-40B4-BE49-F238E27FC236}">
                    <a16:creationId xmlns:a16="http://schemas.microsoft.com/office/drawing/2014/main" id="{CB7CE50C-470F-56CE-09FC-9024A8A29A3A}"/>
                  </a:ext>
                </a:extLst>
              </p:cNvPr>
              <p:cNvGraphicFramePr>
                <a:graphicFrameLocks noChangeAspect="1"/>
              </p:cNvGraphicFramePr>
              <p:nvPr>
                <p:extLst>
                  <p:ext uri="{D42A27DB-BD31-4B8C-83A1-F6EECF244321}">
                    <p14:modId xmlns:p14="http://schemas.microsoft.com/office/powerpoint/2010/main" val="4293387166"/>
                  </p:ext>
                </p:extLst>
              </p:nvPr>
            </p:nvGraphicFramePr>
            <p:xfrm>
              <a:off x="-241316" y="5615392"/>
              <a:ext cx="2002551" cy="1242608"/>
            </p:xfrm>
            <a:graphic>
              <a:graphicData uri="http://schemas.microsoft.com/office/drawing/2017/model3d">
                <am3d:model3d r:embed="rId3">
                  <am3d:spPr>
                    <a:xfrm>
                      <a:off x="0" y="0"/>
                      <a:ext cx="2002551" cy="1242608"/>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m3d:postTrans dx="0" dy="0" dz="0"/>
                  </am3d:trans>
                  <am3d:raster rName="Office3DRenderer" rVer="16.0.8326">
                    <am3d:blip r:embed="rId4"/>
                  </am3d:raster>
                  <am3d:objViewport viewportSz="2670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2" name="3D Model 321" descr="Vintage Rotary Phone">
                <a:extLst>
                  <a:ext uri="{FF2B5EF4-FFF2-40B4-BE49-F238E27FC236}">
                    <a16:creationId xmlns:a16="http://schemas.microsoft.com/office/drawing/2014/main" id="{CB7CE50C-470F-56CE-09FC-9024A8A29A3A}"/>
                  </a:ext>
                </a:extLst>
              </p:cNvPr>
              <p:cNvPicPr>
                <a:picLocks noGrp="1" noRot="1" noChangeAspect="1" noMove="1" noResize="1" noEditPoints="1" noAdjustHandles="1" noChangeArrowheads="1" noChangeShapeType="1" noCrop="1"/>
              </p:cNvPicPr>
              <p:nvPr/>
            </p:nvPicPr>
            <p:blipFill>
              <a:blip r:embed="rId4"/>
              <a:stretch>
                <a:fillRect/>
              </a:stretch>
            </p:blipFill>
            <p:spPr>
              <a:xfrm>
                <a:off x="-241316" y="5615392"/>
                <a:ext cx="2002551" cy="1242608"/>
              </a:xfrm>
              <a:prstGeom prst="rect">
                <a:avLst/>
              </a:prstGeom>
            </p:spPr>
          </p:pic>
        </mc:Fallback>
      </mc:AlternateContent>
      <p:pic>
        <p:nvPicPr>
          <p:cNvPr id="7" name="Picture 6">
            <a:extLst>
              <a:ext uri="{FF2B5EF4-FFF2-40B4-BE49-F238E27FC236}">
                <a16:creationId xmlns:a16="http://schemas.microsoft.com/office/drawing/2014/main" id="{EB299AD3-1A3E-A906-E1B6-FC4E47E11B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68613" y="308532"/>
            <a:ext cx="4050436" cy="3349068"/>
          </a:xfrm>
          <a:prstGeom prst="rect">
            <a:avLst/>
          </a:prstGeom>
          <a:noFill/>
          <a:ln>
            <a:noFill/>
          </a:ln>
        </p:spPr>
      </p:pic>
      <p:pic>
        <p:nvPicPr>
          <p:cNvPr id="8" name="Picture 7">
            <a:extLst>
              <a:ext uri="{FF2B5EF4-FFF2-40B4-BE49-F238E27FC236}">
                <a16:creationId xmlns:a16="http://schemas.microsoft.com/office/drawing/2014/main" id="{D7F8F201-2E6E-2E70-511E-CF9B6D09471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58434" y="288867"/>
            <a:ext cx="4050436" cy="3349068"/>
          </a:xfrm>
          <a:prstGeom prst="rect">
            <a:avLst/>
          </a:prstGeom>
          <a:noFill/>
          <a:ln>
            <a:noFill/>
          </a:ln>
        </p:spPr>
      </p:pic>
      <p:pic>
        <p:nvPicPr>
          <p:cNvPr id="9" name="Picture 8">
            <a:extLst>
              <a:ext uri="{FF2B5EF4-FFF2-40B4-BE49-F238E27FC236}">
                <a16:creationId xmlns:a16="http://schemas.microsoft.com/office/drawing/2014/main" id="{973A411D-D00D-8443-768D-D8E237DAC130}"/>
              </a:ext>
            </a:extLst>
          </p:cNvPr>
          <p:cNvPicPr>
            <a:picLocks noChangeAspect="1"/>
          </p:cNvPicPr>
          <p:nvPr/>
        </p:nvPicPr>
        <p:blipFill>
          <a:blip r:embed="rId7"/>
          <a:stretch>
            <a:fillRect/>
          </a:stretch>
        </p:blipFill>
        <p:spPr>
          <a:xfrm>
            <a:off x="3868612" y="3801082"/>
            <a:ext cx="8240258" cy="2717624"/>
          </a:xfrm>
          <a:prstGeom prst="rect">
            <a:avLst/>
          </a:prstGeom>
        </p:spPr>
      </p:pic>
    </p:spTree>
    <p:extLst>
      <p:ext uri="{BB962C8B-B14F-4D97-AF65-F5344CB8AC3E}">
        <p14:creationId xmlns:p14="http://schemas.microsoft.com/office/powerpoint/2010/main" val="38049066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randombar(horizontal)">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3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5" name="Rectangle 1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3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2" name="Rectangle 14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44" name="Rectangle 14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D697FAF-8B29-0A42-E6DC-5B641C156454}"/>
              </a:ext>
            </a:extLst>
          </p:cNvPr>
          <p:cNvSpPr>
            <a:spLocks noGrp="1"/>
          </p:cNvSpPr>
          <p:nvPr>
            <p:ph type="ctrTitle"/>
          </p:nvPr>
        </p:nvSpPr>
        <p:spPr>
          <a:xfrm>
            <a:off x="371094" y="1161288"/>
            <a:ext cx="3438144" cy="1124712"/>
          </a:xfrm>
        </p:spPr>
        <p:txBody>
          <a:bodyPr vert="horz" lIns="91440" tIns="45720" rIns="91440" bIns="45720" rtlCol="0" anchor="b">
            <a:normAutofit/>
          </a:bodyPr>
          <a:lstStyle/>
          <a:p>
            <a:r>
              <a:rPr lang="en-US" sz="2400" dirty="0"/>
              <a:t>Analysis on the categorical variables</a:t>
            </a:r>
            <a:br>
              <a:rPr lang="en-US" sz="2400" dirty="0"/>
            </a:br>
            <a:endParaRPr lang="en-US" sz="2400" dirty="0"/>
          </a:p>
        </p:txBody>
      </p:sp>
      <p:sp>
        <p:nvSpPr>
          <p:cNvPr id="146" name="Rectangle 14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2937B32-E867-9C62-2F46-81D3E4EDECF9}"/>
              </a:ext>
            </a:extLst>
          </p:cNvPr>
          <p:cNvSpPr>
            <a:spLocks noGrp="1"/>
          </p:cNvSpPr>
          <p:nvPr>
            <p:ph type="subTitle" idx="1"/>
          </p:nvPr>
        </p:nvSpPr>
        <p:spPr>
          <a:xfrm>
            <a:off x="371093" y="2718054"/>
            <a:ext cx="3838597" cy="3207258"/>
          </a:xfrm>
        </p:spPr>
        <p:txBody>
          <a:bodyPr vert="horz" lIns="91440" tIns="45720" rIns="91440" bIns="45720" rtlCol="0" anchor="t">
            <a:normAutofit/>
          </a:bodyPr>
          <a:lstStyle/>
          <a:p>
            <a:pPr marL="57150" indent="-285750">
              <a:buFont typeface="Wingdings" panose="05000000000000000000" pitchFamily="2" charset="2"/>
              <a:buChar char="v"/>
            </a:pPr>
            <a:r>
              <a:rPr lang="en-US" sz="1700" spc="50" dirty="0"/>
              <a:t>In this bar chart we have kept the preferred buying window of people on the X axis and gender is kept as legends.</a:t>
            </a:r>
          </a:p>
          <a:p>
            <a:pPr marL="57150" indent="-285750">
              <a:buFont typeface="Wingdings" panose="05000000000000000000" pitchFamily="2" charset="2"/>
              <a:buChar char="v"/>
            </a:pPr>
            <a:r>
              <a:rPr lang="en-US" sz="1700" spc="50" dirty="0"/>
              <a:t>Both females and males are preferring to buy from physical stores. </a:t>
            </a:r>
          </a:p>
          <a:p>
            <a:pPr marL="57150" indent="-285750">
              <a:buFont typeface="Wingdings" panose="05000000000000000000" pitchFamily="2" charset="2"/>
              <a:buChar char="v"/>
            </a:pPr>
            <a:r>
              <a:rPr lang="en-US" sz="1700" spc="50" dirty="0"/>
              <a:t>Physical stores &gt; Amazon &gt; Flipkart &gt; Others</a:t>
            </a:r>
          </a:p>
        </p:txBody>
      </p:sp>
      <mc:AlternateContent xmlns:mc="http://schemas.openxmlformats.org/markup-compatibility/2006">
        <mc:Choice xmlns:am3d="http://schemas.microsoft.com/office/drawing/2017/model3d" Requires="am3d">
          <p:graphicFrame>
            <p:nvGraphicFramePr>
              <p:cNvPr id="322" name="3D Model 321" descr="Vintage Rotary Phone">
                <a:extLst>
                  <a:ext uri="{FF2B5EF4-FFF2-40B4-BE49-F238E27FC236}">
                    <a16:creationId xmlns:a16="http://schemas.microsoft.com/office/drawing/2014/main" id="{CB7CE50C-470F-56CE-09FC-9024A8A29A3A}"/>
                  </a:ext>
                </a:extLst>
              </p:cNvPr>
              <p:cNvGraphicFramePr>
                <a:graphicFrameLocks noChangeAspect="1"/>
              </p:cNvGraphicFramePr>
              <p:nvPr>
                <p:extLst>
                  <p:ext uri="{D42A27DB-BD31-4B8C-83A1-F6EECF244321}">
                    <p14:modId xmlns:p14="http://schemas.microsoft.com/office/powerpoint/2010/main" val="436733116"/>
                  </p:ext>
                </p:extLst>
              </p:nvPr>
            </p:nvGraphicFramePr>
            <p:xfrm>
              <a:off x="-374426" y="5632847"/>
              <a:ext cx="2002551" cy="1242608"/>
            </p:xfrm>
            <a:graphic>
              <a:graphicData uri="http://schemas.microsoft.com/office/drawing/2017/model3d">
                <am3d:model3d r:embed="rId2">
                  <am3d:spPr>
                    <a:xfrm>
                      <a:off x="0" y="0"/>
                      <a:ext cx="2002551" cy="1242608"/>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m3d:postTrans dx="0" dy="0" dz="0"/>
                  </am3d:trans>
                  <am3d:raster rName="Office3DRenderer" rVer="16.0.8326">
                    <am3d:blip r:embed="rId3"/>
                  </am3d:raster>
                  <am3d:objViewport viewportSz="2670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2" name="3D Model 321" descr="Vintage Rotary Phone">
                <a:extLst>
                  <a:ext uri="{FF2B5EF4-FFF2-40B4-BE49-F238E27FC236}">
                    <a16:creationId xmlns:a16="http://schemas.microsoft.com/office/drawing/2014/main" id="{CB7CE50C-470F-56CE-09FC-9024A8A29A3A}"/>
                  </a:ext>
                </a:extLst>
              </p:cNvPr>
              <p:cNvPicPr>
                <a:picLocks noGrp="1" noRot="1" noChangeAspect="1" noMove="1" noResize="1" noEditPoints="1" noAdjustHandles="1" noChangeArrowheads="1" noChangeShapeType="1" noCrop="1"/>
              </p:cNvPicPr>
              <p:nvPr/>
            </p:nvPicPr>
            <p:blipFill>
              <a:blip r:embed="rId3"/>
              <a:stretch>
                <a:fillRect/>
              </a:stretch>
            </p:blipFill>
            <p:spPr>
              <a:xfrm>
                <a:off x="-374426" y="5632847"/>
                <a:ext cx="2002551" cy="1242608"/>
              </a:xfrm>
              <a:prstGeom prst="rect">
                <a:avLst/>
              </a:prstGeom>
            </p:spPr>
          </p:pic>
        </mc:Fallback>
      </mc:AlternateContent>
      <p:pic>
        <p:nvPicPr>
          <p:cNvPr id="5" name="Picture 4">
            <a:extLst>
              <a:ext uri="{FF2B5EF4-FFF2-40B4-BE49-F238E27FC236}">
                <a16:creationId xmlns:a16="http://schemas.microsoft.com/office/drawing/2014/main" id="{0D671570-BF48-536B-B733-6DFA5163B05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08522" y="436139"/>
            <a:ext cx="6916550" cy="5818012"/>
          </a:xfrm>
          <a:prstGeom prst="rect">
            <a:avLst/>
          </a:prstGeom>
          <a:noFill/>
          <a:ln>
            <a:noFill/>
          </a:ln>
        </p:spPr>
      </p:pic>
    </p:spTree>
    <p:extLst>
      <p:ext uri="{BB962C8B-B14F-4D97-AF65-F5344CB8AC3E}">
        <p14:creationId xmlns:p14="http://schemas.microsoft.com/office/powerpoint/2010/main" val="25010037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down)">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3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5" name="Rectangle 1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3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2" name="Rectangle 14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131" name="Picture 130" descr="Office items on a table">
            <a:extLst>
              <a:ext uri="{FF2B5EF4-FFF2-40B4-BE49-F238E27FC236}">
                <a16:creationId xmlns:a16="http://schemas.microsoft.com/office/drawing/2014/main" id="{73937CFA-EBD4-4A13-8101-64ED01076DF3}"/>
              </a:ext>
            </a:extLst>
          </p:cNvPr>
          <p:cNvPicPr>
            <a:picLocks noChangeAspect="1"/>
          </p:cNvPicPr>
          <p:nvPr/>
        </p:nvPicPr>
        <p:blipFill rotWithShape="1">
          <a:blip r:embed="rId2">
            <a:extLst>
              <a:ext uri="{28A0092B-C50C-407E-A947-70E740481C1C}">
                <a14:useLocalDpi xmlns:a14="http://schemas.microsoft.com/office/drawing/2010/main" val="0"/>
              </a:ext>
            </a:extLst>
          </a:blip>
          <a:srcRect l="4557" r="2" b="2"/>
          <a:stretch/>
        </p:blipFill>
        <p:spPr>
          <a:xfrm>
            <a:off x="3522468" y="10"/>
            <a:ext cx="8669532" cy="6857990"/>
          </a:xfrm>
          <a:prstGeom prst="rect">
            <a:avLst/>
          </a:prstGeom>
        </p:spPr>
      </p:pic>
      <p:sp>
        <p:nvSpPr>
          <p:cNvPr id="144" name="Rectangle 14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D697FAF-8B29-0A42-E6DC-5B641C156454}"/>
              </a:ext>
            </a:extLst>
          </p:cNvPr>
          <p:cNvSpPr>
            <a:spLocks noGrp="1"/>
          </p:cNvSpPr>
          <p:nvPr>
            <p:ph type="ctrTitle"/>
          </p:nvPr>
        </p:nvSpPr>
        <p:spPr>
          <a:xfrm>
            <a:off x="413313" y="918151"/>
            <a:ext cx="3438144" cy="1124712"/>
          </a:xfrm>
        </p:spPr>
        <p:txBody>
          <a:bodyPr vert="horz" lIns="91440" tIns="45720" rIns="91440" bIns="45720" rtlCol="0" anchor="b">
            <a:normAutofit/>
          </a:bodyPr>
          <a:lstStyle/>
          <a:p>
            <a:r>
              <a:rPr lang="en-US" sz="2400" dirty="0"/>
              <a:t>Analysis on the categorical variables</a:t>
            </a:r>
          </a:p>
        </p:txBody>
      </p:sp>
      <p:sp>
        <p:nvSpPr>
          <p:cNvPr id="146" name="Rectangle 14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2937B32-E867-9C62-2F46-81D3E4EDECF9}"/>
              </a:ext>
            </a:extLst>
          </p:cNvPr>
          <p:cNvSpPr>
            <a:spLocks noGrp="1"/>
          </p:cNvSpPr>
          <p:nvPr>
            <p:ph type="subTitle" idx="1"/>
          </p:nvPr>
        </p:nvSpPr>
        <p:spPr>
          <a:xfrm>
            <a:off x="371093" y="2484487"/>
            <a:ext cx="4966202" cy="3207258"/>
          </a:xfrm>
        </p:spPr>
        <p:txBody>
          <a:bodyPr vert="horz" lIns="91440" tIns="45720" rIns="91440" bIns="45720" rtlCol="0" anchor="t">
            <a:normAutofit lnSpcReduction="10000"/>
          </a:bodyPr>
          <a:lstStyle/>
          <a:p>
            <a:pPr marL="57150" indent="-285750">
              <a:buFont typeface="Wingdings" panose="05000000000000000000" pitchFamily="2" charset="2"/>
              <a:buChar char="v"/>
            </a:pPr>
            <a:r>
              <a:rPr lang="en-US" sz="1700" spc="50" dirty="0"/>
              <a:t>Around 36 percent of all the people who are buying android phones belong to the income bracket of 15000 to 30000</a:t>
            </a:r>
          </a:p>
          <a:p>
            <a:pPr marL="57150" indent="-285750">
              <a:buFont typeface="Wingdings" panose="05000000000000000000" pitchFamily="2" charset="2"/>
              <a:buChar char="v"/>
            </a:pPr>
            <a:r>
              <a:rPr lang="en-US" sz="1700" spc="50" dirty="0"/>
              <a:t>For IOS users the figures are slightly different, about 33 percent of the total IOS users fall in the income bracket of 15000 to 30000. </a:t>
            </a:r>
          </a:p>
          <a:p>
            <a:pPr marL="57150" indent="-285750">
              <a:buFont typeface="Wingdings" panose="05000000000000000000" pitchFamily="2" charset="2"/>
              <a:buChar char="v"/>
            </a:pPr>
            <a:r>
              <a:rPr lang="en-US" sz="1700" spc="50" dirty="0"/>
              <a:t>The IOS users in same numbers are coming from three income brackets 15000 to 30000, above 75000 and 30000 to 45000 . </a:t>
            </a:r>
          </a:p>
          <a:p>
            <a:pPr marL="57150" indent="-285750">
              <a:buFont typeface="Wingdings" panose="05000000000000000000" pitchFamily="2" charset="2"/>
              <a:buChar char="v"/>
            </a:pPr>
            <a:endParaRPr lang="en-US" sz="1700" spc="50" dirty="0"/>
          </a:p>
        </p:txBody>
      </p:sp>
      <mc:AlternateContent xmlns:mc="http://schemas.openxmlformats.org/markup-compatibility/2006">
        <mc:Choice xmlns:am3d="http://schemas.microsoft.com/office/drawing/2017/model3d" Requires="am3d">
          <p:graphicFrame>
            <p:nvGraphicFramePr>
              <p:cNvPr id="322" name="3D Model 321" descr="Vintage Rotary Phone">
                <a:extLst>
                  <a:ext uri="{FF2B5EF4-FFF2-40B4-BE49-F238E27FC236}">
                    <a16:creationId xmlns:a16="http://schemas.microsoft.com/office/drawing/2014/main" id="{CB7CE50C-470F-56CE-09FC-9024A8A29A3A}"/>
                  </a:ext>
                </a:extLst>
              </p:cNvPr>
              <p:cNvGraphicFramePr>
                <a:graphicFrameLocks noChangeAspect="1"/>
              </p:cNvGraphicFramePr>
              <p:nvPr>
                <p:extLst>
                  <p:ext uri="{D42A27DB-BD31-4B8C-83A1-F6EECF244321}">
                    <p14:modId xmlns:p14="http://schemas.microsoft.com/office/powerpoint/2010/main" val="2429406886"/>
                  </p:ext>
                </p:extLst>
              </p:nvPr>
            </p:nvGraphicFramePr>
            <p:xfrm>
              <a:off x="-363069" y="5577216"/>
              <a:ext cx="2002551" cy="1242608"/>
            </p:xfrm>
            <a:graphic>
              <a:graphicData uri="http://schemas.microsoft.com/office/drawing/2017/model3d">
                <am3d:model3d r:embed="rId3">
                  <am3d:spPr>
                    <a:xfrm>
                      <a:off x="0" y="0"/>
                      <a:ext cx="2002551" cy="1242608"/>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m3d:postTrans dx="0" dy="0" dz="0"/>
                  </am3d:trans>
                  <am3d:raster rName="Office3DRenderer" rVer="16.0.8326">
                    <am3d:blip r:embed="rId4"/>
                  </am3d:raster>
                  <am3d:objViewport viewportSz="2670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2" name="3D Model 321" descr="Vintage Rotary Phone">
                <a:extLst>
                  <a:ext uri="{FF2B5EF4-FFF2-40B4-BE49-F238E27FC236}">
                    <a16:creationId xmlns:a16="http://schemas.microsoft.com/office/drawing/2014/main" id="{CB7CE50C-470F-56CE-09FC-9024A8A29A3A}"/>
                  </a:ext>
                </a:extLst>
              </p:cNvPr>
              <p:cNvPicPr>
                <a:picLocks noGrp="1" noRot="1" noChangeAspect="1" noMove="1" noResize="1" noEditPoints="1" noAdjustHandles="1" noChangeArrowheads="1" noChangeShapeType="1" noCrop="1"/>
              </p:cNvPicPr>
              <p:nvPr/>
            </p:nvPicPr>
            <p:blipFill>
              <a:blip r:embed="rId4"/>
              <a:stretch>
                <a:fillRect/>
              </a:stretch>
            </p:blipFill>
            <p:spPr>
              <a:xfrm>
                <a:off x="-363069" y="5577216"/>
                <a:ext cx="2002551" cy="1242608"/>
              </a:xfrm>
              <a:prstGeom prst="rect">
                <a:avLst/>
              </a:prstGeom>
            </p:spPr>
          </p:pic>
        </mc:Fallback>
      </mc:AlternateContent>
      <p:pic>
        <p:nvPicPr>
          <p:cNvPr id="5" name="Picture 4">
            <a:extLst>
              <a:ext uri="{FF2B5EF4-FFF2-40B4-BE49-F238E27FC236}">
                <a16:creationId xmlns:a16="http://schemas.microsoft.com/office/drawing/2014/main" id="{4E8B1481-DC58-628F-E1D4-32490A6C01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14879" y="446674"/>
            <a:ext cx="6419805" cy="5964652"/>
          </a:xfrm>
          <a:prstGeom prst="rect">
            <a:avLst/>
          </a:prstGeom>
          <a:noFill/>
          <a:ln>
            <a:noFill/>
          </a:ln>
        </p:spPr>
      </p:pic>
    </p:spTree>
    <p:extLst>
      <p:ext uri="{BB962C8B-B14F-4D97-AF65-F5344CB8AC3E}">
        <p14:creationId xmlns:p14="http://schemas.microsoft.com/office/powerpoint/2010/main" val="13868039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down)">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3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5" name="Rectangle 1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3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2" name="Rectangle 14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44" name="Rectangle 14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D697FAF-8B29-0A42-E6DC-5B641C156454}"/>
              </a:ext>
            </a:extLst>
          </p:cNvPr>
          <p:cNvSpPr>
            <a:spLocks noGrp="1"/>
          </p:cNvSpPr>
          <p:nvPr>
            <p:ph type="ctrTitle"/>
          </p:nvPr>
        </p:nvSpPr>
        <p:spPr>
          <a:xfrm>
            <a:off x="359664" y="980441"/>
            <a:ext cx="3438144" cy="1124712"/>
          </a:xfrm>
        </p:spPr>
        <p:txBody>
          <a:bodyPr vert="horz" lIns="91440" tIns="45720" rIns="91440" bIns="45720" rtlCol="0" anchor="b">
            <a:normAutofit/>
          </a:bodyPr>
          <a:lstStyle/>
          <a:p>
            <a:r>
              <a:rPr lang="en-US" sz="2400" dirty="0"/>
              <a:t>Analysis on the categorical variables</a:t>
            </a:r>
          </a:p>
        </p:txBody>
      </p:sp>
      <p:sp>
        <p:nvSpPr>
          <p:cNvPr id="146" name="Rectangle 14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2937B32-E867-9C62-2F46-81D3E4EDECF9}"/>
              </a:ext>
            </a:extLst>
          </p:cNvPr>
          <p:cNvSpPr>
            <a:spLocks noGrp="1"/>
          </p:cNvSpPr>
          <p:nvPr>
            <p:ph type="subTitle" idx="1"/>
          </p:nvPr>
        </p:nvSpPr>
        <p:spPr>
          <a:xfrm>
            <a:off x="371093" y="2718054"/>
            <a:ext cx="6469654" cy="2986032"/>
          </a:xfrm>
        </p:spPr>
        <p:txBody>
          <a:bodyPr vert="horz" lIns="91440" tIns="45720" rIns="91440" bIns="45720" rtlCol="0" anchor="t">
            <a:normAutofit fontScale="92500" lnSpcReduction="20000"/>
          </a:bodyPr>
          <a:lstStyle/>
          <a:p>
            <a:pPr marL="57150" indent="-285750">
              <a:buFont typeface="Wingdings" panose="05000000000000000000" pitchFamily="2" charset="2"/>
              <a:buChar char="v"/>
            </a:pPr>
            <a:r>
              <a:rPr lang="en-US" sz="1700" spc="50" dirty="0"/>
              <a:t>From the graph we can conclude that most of the people are preferring a battery backup of more than 20 hours. </a:t>
            </a:r>
          </a:p>
          <a:p>
            <a:pPr marL="57150" indent="-285750">
              <a:buFont typeface="Wingdings" panose="05000000000000000000" pitchFamily="2" charset="2"/>
              <a:buChar char="v"/>
            </a:pPr>
            <a:r>
              <a:rPr lang="en-US" sz="1700" spc="50" dirty="0"/>
              <a:t>If we arrange the preference of battery backup in a descending order, then we will get it as follows:</a:t>
            </a:r>
          </a:p>
          <a:p>
            <a:r>
              <a:rPr lang="en-US" sz="1700" spc="50" dirty="0"/>
              <a:t>       Above 20 &gt; 16-20&gt; 12-16&gt; 8-12&gt; 4-8</a:t>
            </a:r>
          </a:p>
          <a:p>
            <a:pPr marL="285750" indent="-285750">
              <a:buFont typeface="Wingdings" panose="05000000000000000000" pitchFamily="2" charset="2"/>
              <a:buChar char="v"/>
            </a:pPr>
            <a:r>
              <a:rPr lang="en-US" sz="1700" spc="50" dirty="0"/>
              <a:t>preferred combinations:</a:t>
            </a:r>
          </a:p>
          <a:p>
            <a:r>
              <a:rPr lang="en-US" sz="1700" spc="50" dirty="0"/>
              <a:t>Above 20 hours and 8GB of ram</a:t>
            </a:r>
          </a:p>
          <a:p>
            <a:r>
              <a:rPr lang="en-US" sz="1700" spc="50" dirty="0"/>
              <a:t>16-20 hours of battery back up and 8 GB ram</a:t>
            </a:r>
          </a:p>
          <a:p>
            <a:r>
              <a:rPr lang="en-US" sz="1700" spc="50" dirty="0"/>
              <a:t>12-16 hours of battery backup and 12 gab rams.</a:t>
            </a:r>
          </a:p>
          <a:p>
            <a:endParaRPr lang="en-US" sz="1700" spc="50" dirty="0"/>
          </a:p>
          <a:p>
            <a:pPr marL="285750" indent="-285750">
              <a:buFont typeface="Wingdings" panose="05000000000000000000" pitchFamily="2" charset="2"/>
              <a:buChar char="v"/>
            </a:pPr>
            <a:endParaRPr lang="en-US" sz="1700" spc="50" dirty="0"/>
          </a:p>
          <a:p>
            <a:pPr marL="285750" indent="-285750">
              <a:buFont typeface="Wingdings" panose="05000000000000000000" pitchFamily="2" charset="2"/>
              <a:buChar char="v"/>
            </a:pPr>
            <a:endParaRPr lang="en-US" sz="1700" spc="50" dirty="0"/>
          </a:p>
        </p:txBody>
      </p:sp>
      <p:pic>
        <p:nvPicPr>
          <p:cNvPr id="5" name="Picture 4">
            <a:extLst>
              <a:ext uri="{FF2B5EF4-FFF2-40B4-BE49-F238E27FC236}">
                <a16:creationId xmlns:a16="http://schemas.microsoft.com/office/drawing/2014/main" id="{C740BB04-1515-40B0-40F3-118770722B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15432" y="359346"/>
            <a:ext cx="5116904" cy="6283721"/>
          </a:xfrm>
          <a:prstGeom prst="rect">
            <a:avLst/>
          </a:prstGeom>
          <a:noFill/>
          <a:ln>
            <a:noFill/>
          </a:ln>
        </p:spPr>
      </p:pic>
      <p:pic>
        <p:nvPicPr>
          <p:cNvPr id="4" name="Picture 3">
            <a:extLst>
              <a:ext uri="{FF2B5EF4-FFF2-40B4-BE49-F238E27FC236}">
                <a16:creationId xmlns:a16="http://schemas.microsoft.com/office/drawing/2014/main" id="{68233F67-52BF-8395-41D3-B53857B472B6}"/>
              </a:ext>
            </a:extLst>
          </p:cNvPr>
          <p:cNvPicPr>
            <a:picLocks noChangeAspect="1"/>
          </p:cNvPicPr>
          <p:nvPr/>
        </p:nvPicPr>
        <p:blipFill>
          <a:blip r:embed="rId3"/>
          <a:stretch>
            <a:fillRect/>
          </a:stretch>
        </p:blipFill>
        <p:spPr>
          <a:xfrm>
            <a:off x="-303744" y="5551731"/>
            <a:ext cx="2005758" cy="1243692"/>
          </a:xfrm>
          <a:prstGeom prst="rect">
            <a:avLst/>
          </a:prstGeom>
        </p:spPr>
      </p:pic>
    </p:spTree>
    <p:extLst>
      <p:ext uri="{BB962C8B-B14F-4D97-AF65-F5344CB8AC3E}">
        <p14:creationId xmlns:p14="http://schemas.microsoft.com/office/powerpoint/2010/main" val="16542494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down)">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ipe(down)">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wipe(down)">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down)">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wipe(down)">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randombar(horizontal)">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1" name="Picture 130" descr="Office items on a table">
            <a:extLst>
              <a:ext uri="{FF2B5EF4-FFF2-40B4-BE49-F238E27FC236}">
                <a16:creationId xmlns:a16="http://schemas.microsoft.com/office/drawing/2014/main" id="{73937CFA-EBD4-4A13-8101-64ED01076DF3}"/>
              </a:ext>
            </a:extLst>
          </p:cNvPr>
          <p:cNvPicPr>
            <a:picLocks noChangeAspect="1"/>
          </p:cNvPicPr>
          <p:nvPr/>
        </p:nvPicPr>
        <p:blipFill rotWithShape="1">
          <a:blip r:embed="rId2">
            <a:extLst>
              <a:ext uri="{28A0092B-C50C-407E-A947-70E740481C1C}">
                <a14:useLocalDpi xmlns:a14="http://schemas.microsoft.com/office/drawing/2010/main" val="0"/>
              </a:ext>
            </a:extLst>
          </a:blip>
          <a:srcRect l="4557" r="2" b="2"/>
          <a:stretch/>
        </p:blipFill>
        <p:spPr>
          <a:xfrm>
            <a:off x="3522468" y="10"/>
            <a:ext cx="8669532" cy="6857990"/>
          </a:xfrm>
          <a:prstGeom prst="rect">
            <a:avLst/>
          </a:prstGeom>
          <a:solidFill>
            <a:schemeClr val="bg2">
              <a:lumMod val="50000"/>
              <a:lumOff val="50000"/>
            </a:schemeClr>
          </a:solidFill>
        </p:spPr>
        <p:style>
          <a:lnRef idx="2">
            <a:schemeClr val="dk1">
              <a:shade val="50000"/>
            </a:schemeClr>
          </a:lnRef>
          <a:fillRef idx="1">
            <a:schemeClr val="dk1"/>
          </a:fillRef>
          <a:effectRef idx="0">
            <a:schemeClr val="dk1"/>
          </a:effectRef>
          <a:fontRef idx="minor">
            <a:schemeClr val="lt1"/>
          </a:fontRef>
        </p:style>
      </p:pic>
      <p:graphicFrame>
        <p:nvGraphicFramePr>
          <p:cNvPr id="5" name="Diagram 4">
            <a:extLst>
              <a:ext uri="{FF2B5EF4-FFF2-40B4-BE49-F238E27FC236}">
                <a16:creationId xmlns:a16="http://schemas.microsoft.com/office/drawing/2014/main" id="{EF18F9B8-CE19-57E6-D1BF-0594FF0F5E3C}"/>
              </a:ext>
            </a:extLst>
          </p:cNvPr>
          <p:cNvGraphicFramePr/>
          <p:nvPr>
            <p:extLst>
              <p:ext uri="{D42A27DB-BD31-4B8C-83A1-F6EECF244321}">
                <p14:modId xmlns:p14="http://schemas.microsoft.com/office/powerpoint/2010/main" val="2958874219"/>
              </p:ext>
            </p:extLst>
          </p:nvPr>
        </p:nvGraphicFramePr>
        <p:xfrm>
          <a:off x="1078992" y="1938528"/>
          <a:ext cx="10177272" cy="2990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am3d="http://schemas.microsoft.com/office/drawing/2017/model3d" Requires="am3d">
          <p:graphicFrame>
            <p:nvGraphicFramePr>
              <p:cNvPr id="322" name="3D Model 321" descr="Vintage Rotary Phone">
                <a:extLst>
                  <a:ext uri="{FF2B5EF4-FFF2-40B4-BE49-F238E27FC236}">
                    <a16:creationId xmlns:a16="http://schemas.microsoft.com/office/drawing/2014/main" id="{CB7CE50C-470F-56CE-09FC-9024A8A29A3A}"/>
                  </a:ext>
                </a:extLst>
              </p:cNvPr>
              <p:cNvGraphicFramePr>
                <a:graphicFrameLocks noChangeAspect="1"/>
              </p:cNvGraphicFramePr>
              <p:nvPr>
                <p:extLst>
                  <p:ext uri="{D42A27DB-BD31-4B8C-83A1-F6EECF244321}">
                    <p14:modId xmlns:p14="http://schemas.microsoft.com/office/powerpoint/2010/main" val="1418987408"/>
                  </p:ext>
                </p:extLst>
              </p:nvPr>
            </p:nvGraphicFramePr>
            <p:xfrm>
              <a:off x="-364991" y="5615392"/>
              <a:ext cx="2002551" cy="1242608"/>
            </p:xfrm>
            <a:graphic>
              <a:graphicData uri="http://schemas.microsoft.com/office/drawing/2017/model3d">
                <am3d:model3d r:embed="rId8">
                  <am3d:spPr>
                    <a:xfrm>
                      <a:off x="0" y="0"/>
                      <a:ext cx="2002551" cy="1242608"/>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m3d:postTrans dx="0" dy="0" dz="0"/>
                  </am3d:trans>
                  <am3d:raster rName="Office3DRenderer" rVer="16.0.8326">
                    <am3d:blip r:embed="rId9"/>
                  </am3d:raster>
                  <am3d:objViewport viewportSz="2670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2" name="3D Model 321" descr="Vintage Rotary Phone">
                <a:extLst>
                  <a:ext uri="{FF2B5EF4-FFF2-40B4-BE49-F238E27FC236}">
                    <a16:creationId xmlns:a16="http://schemas.microsoft.com/office/drawing/2014/main" id="{CB7CE50C-470F-56CE-09FC-9024A8A29A3A}"/>
                  </a:ext>
                </a:extLst>
              </p:cNvPr>
              <p:cNvPicPr>
                <a:picLocks noGrp="1" noRot="1" noChangeAspect="1" noMove="1" noResize="1" noEditPoints="1" noAdjustHandles="1" noChangeArrowheads="1" noChangeShapeType="1" noCrop="1"/>
              </p:cNvPicPr>
              <p:nvPr/>
            </p:nvPicPr>
            <p:blipFill>
              <a:blip r:embed="rId9"/>
              <a:stretch>
                <a:fillRect/>
              </a:stretch>
            </p:blipFill>
            <p:spPr>
              <a:xfrm>
                <a:off x="-364991" y="5615392"/>
                <a:ext cx="2002551" cy="1242608"/>
              </a:xfrm>
              <a:prstGeom prst="rect">
                <a:avLst/>
              </a:prstGeom>
            </p:spPr>
          </p:pic>
        </mc:Fallback>
      </mc:AlternateContent>
    </p:spTree>
    <p:extLst>
      <p:ext uri="{BB962C8B-B14F-4D97-AF65-F5344CB8AC3E}">
        <p14:creationId xmlns:p14="http://schemas.microsoft.com/office/powerpoint/2010/main" val="15355525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3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5" name="Rectangle 1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3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2" name="Rectangle 14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descr="Office items on a table">
            <a:extLst>
              <a:ext uri="{FF2B5EF4-FFF2-40B4-BE49-F238E27FC236}">
                <a16:creationId xmlns:a16="http://schemas.microsoft.com/office/drawing/2014/main" id="{73937CFA-EBD4-4A13-8101-64ED01076DF3}"/>
              </a:ext>
            </a:extLst>
          </p:cNvPr>
          <p:cNvPicPr>
            <a:picLocks noChangeAspect="1"/>
          </p:cNvPicPr>
          <p:nvPr/>
        </p:nvPicPr>
        <p:blipFill rotWithShape="1">
          <a:blip r:embed="rId2">
            <a:extLst>
              <a:ext uri="{28A0092B-C50C-407E-A947-70E740481C1C}">
                <a14:useLocalDpi xmlns:a14="http://schemas.microsoft.com/office/drawing/2010/main" val="0"/>
              </a:ext>
            </a:extLst>
          </a:blip>
          <a:srcRect l="4557" r="2" b="2"/>
          <a:stretch/>
        </p:blipFill>
        <p:spPr>
          <a:xfrm>
            <a:off x="3522468" y="10"/>
            <a:ext cx="8669532" cy="6857990"/>
          </a:xfrm>
          <a:prstGeom prst="rect">
            <a:avLst/>
          </a:prstGeom>
        </p:spPr>
      </p:pic>
      <p:sp>
        <p:nvSpPr>
          <p:cNvPr id="144" name="Rectangle 14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697FAF-8B29-0A42-E6DC-5B641C156454}"/>
              </a:ext>
            </a:extLst>
          </p:cNvPr>
          <p:cNvSpPr>
            <a:spLocks noGrp="1"/>
          </p:cNvSpPr>
          <p:nvPr>
            <p:ph type="ctrTitle"/>
          </p:nvPr>
        </p:nvSpPr>
        <p:spPr>
          <a:xfrm>
            <a:off x="371094" y="1161288"/>
            <a:ext cx="3438144" cy="1124712"/>
          </a:xfrm>
        </p:spPr>
        <p:txBody>
          <a:bodyPr vert="horz" lIns="91440" tIns="45720" rIns="91440" bIns="45720" rtlCol="0" anchor="b">
            <a:normAutofit/>
          </a:bodyPr>
          <a:lstStyle/>
          <a:p>
            <a:r>
              <a:rPr lang="en-US" sz="2400" dirty="0"/>
              <a:t>Objective</a:t>
            </a:r>
            <a:br>
              <a:rPr lang="en-US" sz="2400" dirty="0"/>
            </a:br>
            <a:br>
              <a:rPr lang="en-US" sz="2400" dirty="0"/>
            </a:br>
            <a:endParaRPr lang="en-US" sz="2400" dirty="0"/>
          </a:p>
        </p:txBody>
      </p:sp>
      <p:sp>
        <p:nvSpPr>
          <p:cNvPr id="146" name="Rectangle 14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2937B32-E867-9C62-2F46-81D3E4EDECF9}"/>
              </a:ext>
            </a:extLst>
          </p:cNvPr>
          <p:cNvSpPr>
            <a:spLocks noGrp="1"/>
          </p:cNvSpPr>
          <p:nvPr>
            <p:ph type="subTitle" idx="1"/>
          </p:nvPr>
        </p:nvSpPr>
        <p:spPr>
          <a:xfrm>
            <a:off x="371094" y="2718054"/>
            <a:ext cx="4663022" cy="3605464"/>
          </a:xfrm>
        </p:spPr>
        <p:txBody>
          <a:bodyPr vert="horz" lIns="91440" tIns="45720" rIns="91440" bIns="45720" rtlCol="0" anchor="t">
            <a:normAutofit/>
          </a:bodyPr>
          <a:lstStyle/>
          <a:p>
            <a:pPr marL="285750" indent="-285750">
              <a:buFont typeface="Wingdings" panose="05000000000000000000" pitchFamily="2" charset="2"/>
              <a:buChar char="q"/>
            </a:pPr>
            <a:r>
              <a:rPr lang="en-US" sz="1700" spc="50" dirty="0"/>
              <a:t>This project is an attempt to analyze Indian Smartphone users so that our research findings can be used by relevant organizations to improve their existing products and as well will help them to launch new products suited for our Indian market.</a:t>
            </a:r>
          </a:p>
        </p:txBody>
      </p:sp>
      <mc:AlternateContent xmlns:mc="http://schemas.openxmlformats.org/markup-compatibility/2006">
        <mc:Choice xmlns:am3d="http://schemas.microsoft.com/office/drawing/2017/model3d" Requires="am3d">
          <p:graphicFrame>
            <p:nvGraphicFramePr>
              <p:cNvPr id="322" name="3D Model 321" descr="Vintage Rotary Phone">
                <a:extLst>
                  <a:ext uri="{FF2B5EF4-FFF2-40B4-BE49-F238E27FC236}">
                    <a16:creationId xmlns:a16="http://schemas.microsoft.com/office/drawing/2014/main" id="{CB7CE50C-470F-56CE-09FC-9024A8A29A3A}"/>
                  </a:ext>
                </a:extLst>
              </p:cNvPr>
              <p:cNvGraphicFramePr>
                <a:graphicFrameLocks noChangeAspect="1"/>
              </p:cNvGraphicFramePr>
              <p:nvPr/>
            </p:nvGraphicFramePr>
            <p:xfrm>
              <a:off x="-374426" y="5615392"/>
              <a:ext cx="2002551" cy="1242608"/>
            </p:xfrm>
            <a:graphic>
              <a:graphicData uri="http://schemas.microsoft.com/office/drawing/2017/model3d">
                <am3d:model3d r:embed="rId3">
                  <am3d:spPr>
                    <a:xfrm>
                      <a:off x="0" y="0"/>
                      <a:ext cx="2002551" cy="1242608"/>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m3d:postTrans dx="0" dy="0" dz="0"/>
                  </am3d:trans>
                  <am3d:raster rName="Office3DRenderer" rVer="16.0.8326">
                    <am3d:blip r:embed="rId4"/>
                  </am3d:raster>
                  <am3d:objViewport viewportSz="2670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2" name="3D Model 321" descr="Vintage Rotary Phone">
                <a:extLst>
                  <a:ext uri="{FF2B5EF4-FFF2-40B4-BE49-F238E27FC236}">
                    <a16:creationId xmlns:a16="http://schemas.microsoft.com/office/drawing/2014/main" id="{CB7CE50C-470F-56CE-09FC-9024A8A29A3A}"/>
                  </a:ext>
                </a:extLst>
              </p:cNvPr>
              <p:cNvPicPr>
                <a:picLocks noGrp="1" noRot="1" noChangeAspect="1" noMove="1" noResize="1" noEditPoints="1" noAdjustHandles="1" noChangeArrowheads="1" noChangeShapeType="1" noCrop="1"/>
              </p:cNvPicPr>
              <p:nvPr/>
            </p:nvPicPr>
            <p:blipFill>
              <a:blip r:embed="rId4"/>
              <a:stretch>
                <a:fillRect/>
              </a:stretch>
            </p:blipFill>
            <p:spPr>
              <a:xfrm>
                <a:off x="-374426" y="5615392"/>
                <a:ext cx="2002551" cy="1242608"/>
              </a:xfrm>
              <a:prstGeom prst="rect">
                <a:avLst/>
              </a:prstGeom>
            </p:spPr>
          </p:pic>
        </mc:Fallback>
      </mc:AlternateContent>
    </p:spTree>
    <p:extLst>
      <p:ext uri="{BB962C8B-B14F-4D97-AF65-F5344CB8AC3E}">
        <p14:creationId xmlns:p14="http://schemas.microsoft.com/office/powerpoint/2010/main" val="16344756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3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5" name="Rectangle 1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3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2" name="Rectangle 14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44" name="Rectangle 14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D697FAF-8B29-0A42-E6DC-5B641C156454}"/>
              </a:ext>
            </a:extLst>
          </p:cNvPr>
          <p:cNvSpPr>
            <a:spLocks noGrp="1"/>
          </p:cNvSpPr>
          <p:nvPr>
            <p:ph type="ctrTitle"/>
          </p:nvPr>
        </p:nvSpPr>
        <p:spPr>
          <a:xfrm>
            <a:off x="371094" y="1161288"/>
            <a:ext cx="3438144" cy="1124712"/>
          </a:xfrm>
        </p:spPr>
        <p:txBody>
          <a:bodyPr vert="horz" lIns="91440" tIns="45720" rIns="91440" bIns="45720" rtlCol="0" anchor="b">
            <a:normAutofit/>
          </a:bodyPr>
          <a:lstStyle/>
          <a:p>
            <a:r>
              <a:rPr lang="en-US" sz="2400" dirty="0"/>
              <a:t>Buying factors </a:t>
            </a:r>
            <a:br>
              <a:rPr lang="en-US" sz="2400" dirty="0"/>
            </a:br>
            <a:endParaRPr lang="en-US" sz="2400" dirty="0"/>
          </a:p>
        </p:txBody>
      </p:sp>
      <p:sp>
        <p:nvSpPr>
          <p:cNvPr id="146" name="Rectangle 14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2937B32-E867-9C62-2F46-81D3E4EDECF9}"/>
              </a:ext>
            </a:extLst>
          </p:cNvPr>
          <p:cNvSpPr>
            <a:spLocks noGrp="1"/>
          </p:cNvSpPr>
          <p:nvPr>
            <p:ph type="subTitle" idx="1"/>
          </p:nvPr>
        </p:nvSpPr>
        <p:spPr>
          <a:xfrm>
            <a:off x="371093" y="2718054"/>
            <a:ext cx="3838597" cy="3207258"/>
          </a:xfrm>
        </p:spPr>
        <p:txBody>
          <a:bodyPr vert="horz" lIns="91440" tIns="45720" rIns="91440" bIns="45720" rtlCol="0" anchor="t">
            <a:normAutofit/>
          </a:bodyPr>
          <a:lstStyle/>
          <a:p>
            <a:r>
              <a:rPr lang="en-US" sz="1700" spc="50" dirty="0"/>
              <a:t>We can see that processor stands out to be the most important factor for buying a smartphone. If we arrange the buying factors in descending order the order will be as follows: </a:t>
            </a:r>
          </a:p>
          <a:p>
            <a:r>
              <a:rPr lang="en-US" sz="1700" spc="50" dirty="0"/>
              <a:t>Processor &gt; Storage space &gt; Price&gt; Camera&gt; RAM&gt; Looks</a:t>
            </a:r>
          </a:p>
        </p:txBody>
      </p:sp>
      <mc:AlternateContent xmlns:mc="http://schemas.openxmlformats.org/markup-compatibility/2006">
        <mc:Choice xmlns:am3d="http://schemas.microsoft.com/office/drawing/2017/model3d" Requires="am3d">
          <p:graphicFrame>
            <p:nvGraphicFramePr>
              <p:cNvPr id="322" name="3D Model 321" descr="Vintage Rotary Phone">
                <a:extLst>
                  <a:ext uri="{FF2B5EF4-FFF2-40B4-BE49-F238E27FC236}">
                    <a16:creationId xmlns:a16="http://schemas.microsoft.com/office/drawing/2014/main" id="{CB7CE50C-470F-56CE-09FC-9024A8A29A3A}"/>
                  </a:ext>
                </a:extLst>
              </p:cNvPr>
              <p:cNvGraphicFramePr>
                <a:graphicFrameLocks noChangeAspect="1"/>
              </p:cNvGraphicFramePr>
              <p:nvPr>
                <p:extLst>
                  <p:ext uri="{D42A27DB-BD31-4B8C-83A1-F6EECF244321}">
                    <p14:modId xmlns:p14="http://schemas.microsoft.com/office/powerpoint/2010/main" val="895062465"/>
                  </p:ext>
                </p:extLst>
              </p:nvPr>
            </p:nvGraphicFramePr>
            <p:xfrm>
              <a:off x="-374426" y="5560294"/>
              <a:ext cx="2002551" cy="1242608"/>
            </p:xfrm>
            <a:graphic>
              <a:graphicData uri="http://schemas.microsoft.com/office/drawing/2017/model3d">
                <am3d:model3d r:embed="rId2">
                  <am3d:spPr>
                    <a:xfrm>
                      <a:off x="0" y="0"/>
                      <a:ext cx="2002551" cy="1242608"/>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m3d:postTrans dx="0" dy="0" dz="0"/>
                  </am3d:trans>
                  <am3d:raster rName="Office3DRenderer" rVer="16.0.8326">
                    <am3d:blip r:embed="rId3"/>
                  </am3d:raster>
                  <am3d:objViewport viewportSz="2670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2" name="3D Model 321" descr="Vintage Rotary Phone">
                <a:extLst>
                  <a:ext uri="{FF2B5EF4-FFF2-40B4-BE49-F238E27FC236}">
                    <a16:creationId xmlns:a16="http://schemas.microsoft.com/office/drawing/2014/main" id="{CB7CE50C-470F-56CE-09FC-9024A8A29A3A}"/>
                  </a:ext>
                </a:extLst>
              </p:cNvPr>
              <p:cNvPicPr>
                <a:picLocks noGrp="1" noRot="1" noChangeAspect="1" noMove="1" noResize="1" noEditPoints="1" noAdjustHandles="1" noChangeArrowheads="1" noChangeShapeType="1" noCrop="1"/>
              </p:cNvPicPr>
              <p:nvPr/>
            </p:nvPicPr>
            <p:blipFill>
              <a:blip r:embed="rId3"/>
              <a:stretch>
                <a:fillRect/>
              </a:stretch>
            </p:blipFill>
            <p:spPr>
              <a:xfrm>
                <a:off x="-374426" y="5560294"/>
                <a:ext cx="2002551" cy="1242608"/>
              </a:xfrm>
              <a:prstGeom prst="rect">
                <a:avLst/>
              </a:prstGeom>
            </p:spPr>
          </p:pic>
        </mc:Fallback>
      </mc:AlternateContent>
      <p:pic>
        <p:nvPicPr>
          <p:cNvPr id="4" name="Picture 3" descr="Chart, bar chart&#10;&#10;Description automatically generated">
            <a:extLst>
              <a:ext uri="{FF2B5EF4-FFF2-40B4-BE49-F238E27FC236}">
                <a16:creationId xmlns:a16="http://schemas.microsoft.com/office/drawing/2014/main" id="{8A670672-3807-4FDE-7F31-30ED8233AD7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75694" y="336804"/>
            <a:ext cx="5988062" cy="5977732"/>
          </a:xfrm>
          <a:prstGeom prst="rect">
            <a:avLst/>
          </a:prstGeom>
          <a:noFill/>
          <a:ln>
            <a:noFill/>
          </a:ln>
        </p:spPr>
      </p:pic>
    </p:spTree>
    <p:extLst>
      <p:ext uri="{BB962C8B-B14F-4D97-AF65-F5344CB8AC3E}">
        <p14:creationId xmlns:p14="http://schemas.microsoft.com/office/powerpoint/2010/main" val="20335564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3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5" name="Rectangle 1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3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2" name="Rectangle 14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44" name="Rectangle 14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D697FAF-8B29-0A42-E6DC-5B641C156454}"/>
              </a:ext>
            </a:extLst>
          </p:cNvPr>
          <p:cNvSpPr>
            <a:spLocks noGrp="1"/>
          </p:cNvSpPr>
          <p:nvPr>
            <p:ph type="ctrTitle"/>
          </p:nvPr>
        </p:nvSpPr>
        <p:spPr>
          <a:xfrm>
            <a:off x="371094" y="1161288"/>
            <a:ext cx="3438144" cy="1124712"/>
          </a:xfrm>
        </p:spPr>
        <p:txBody>
          <a:bodyPr vert="horz" lIns="91440" tIns="45720" rIns="91440" bIns="45720" rtlCol="0" anchor="b">
            <a:normAutofit/>
          </a:bodyPr>
          <a:lstStyle/>
          <a:p>
            <a:r>
              <a:rPr lang="en-US" sz="2400" dirty="0"/>
              <a:t>Brands </a:t>
            </a:r>
            <a:br>
              <a:rPr lang="en-US" sz="2400" dirty="0"/>
            </a:br>
            <a:endParaRPr lang="en-US" sz="2400" dirty="0"/>
          </a:p>
        </p:txBody>
      </p:sp>
      <p:sp>
        <p:nvSpPr>
          <p:cNvPr id="146" name="Rectangle 14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2937B32-E867-9C62-2F46-81D3E4EDECF9}"/>
              </a:ext>
            </a:extLst>
          </p:cNvPr>
          <p:cNvSpPr>
            <a:spLocks noGrp="1"/>
          </p:cNvSpPr>
          <p:nvPr>
            <p:ph type="subTitle" idx="1"/>
          </p:nvPr>
        </p:nvSpPr>
        <p:spPr>
          <a:xfrm>
            <a:off x="371093" y="2718054"/>
            <a:ext cx="3838597" cy="3207258"/>
          </a:xfrm>
        </p:spPr>
        <p:txBody>
          <a:bodyPr vert="horz" lIns="91440" tIns="45720" rIns="91440" bIns="45720" rtlCol="0" anchor="t">
            <a:normAutofit/>
          </a:bodyPr>
          <a:lstStyle/>
          <a:p>
            <a:r>
              <a:rPr lang="en-US" sz="1700" spc="50" dirty="0"/>
              <a:t>SAMSUNG stands out be the most preferred brand. If we arrange the brand preferences in a descending order the order will be as follows:</a:t>
            </a:r>
          </a:p>
          <a:p>
            <a:r>
              <a:rPr lang="en-US" sz="1700" spc="50" dirty="0"/>
              <a:t>SAMSUNG &gt; ONEPLUS &gt; XIAOMI &gt; APPLE = OTHERS</a:t>
            </a:r>
          </a:p>
        </p:txBody>
      </p:sp>
      <mc:AlternateContent xmlns:mc="http://schemas.openxmlformats.org/markup-compatibility/2006">
        <mc:Choice xmlns:am3d="http://schemas.microsoft.com/office/drawing/2017/model3d" Requires="am3d">
          <p:graphicFrame>
            <p:nvGraphicFramePr>
              <p:cNvPr id="322" name="3D Model 321" descr="Vintage Rotary Phone">
                <a:extLst>
                  <a:ext uri="{FF2B5EF4-FFF2-40B4-BE49-F238E27FC236}">
                    <a16:creationId xmlns:a16="http://schemas.microsoft.com/office/drawing/2014/main" id="{CB7CE50C-470F-56CE-09FC-9024A8A29A3A}"/>
                  </a:ext>
                </a:extLst>
              </p:cNvPr>
              <p:cNvGraphicFramePr>
                <a:graphicFrameLocks noChangeAspect="1"/>
              </p:cNvGraphicFramePr>
              <p:nvPr>
                <p:extLst>
                  <p:ext uri="{D42A27DB-BD31-4B8C-83A1-F6EECF244321}">
                    <p14:modId xmlns:p14="http://schemas.microsoft.com/office/powerpoint/2010/main" val="2204913680"/>
                  </p:ext>
                </p:extLst>
              </p:nvPr>
            </p:nvGraphicFramePr>
            <p:xfrm>
              <a:off x="-302141" y="5560294"/>
              <a:ext cx="2002551" cy="1242608"/>
            </p:xfrm>
            <a:graphic>
              <a:graphicData uri="http://schemas.microsoft.com/office/drawing/2017/model3d">
                <am3d:model3d r:embed="rId2">
                  <am3d:spPr>
                    <a:xfrm>
                      <a:off x="0" y="0"/>
                      <a:ext cx="2002551" cy="1242608"/>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m3d:postTrans dx="0" dy="0" dz="0"/>
                  </am3d:trans>
                  <am3d:raster rName="Office3DRenderer" rVer="16.0.8326">
                    <am3d:blip r:embed="rId3"/>
                  </am3d:raster>
                  <am3d:objViewport viewportSz="2670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2" name="3D Model 321" descr="Vintage Rotary Phone">
                <a:extLst>
                  <a:ext uri="{FF2B5EF4-FFF2-40B4-BE49-F238E27FC236}">
                    <a16:creationId xmlns:a16="http://schemas.microsoft.com/office/drawing/2014/main" id="{CB7CE50C-470F-56CE-09FC-9024A8A29A3A}"/>
                  </a:ext>
                </a:extLst>
              </p:cNvPr>
              <p:cNvPicPr>
                <a:picLocks noGrp="1" noRot="1" noChangeAspect="1" noMove="1" noResize="1" noEditPoints="1" noAdjustHandles="1" noChangeArrowheads="1" noChangeShapeType="1" noCrop="1"/>
              </p:cNvPicPr>
              <p:nvPr/>
            </p:nvPicPr>
            <p:blipFill>
              <a:blip r:embed="rId3"/>
              <a:stretch>
                <a:fillRect/>
              </a:stretch>
            </p:blipFill>
            <p:spPr>
              <a:xfrm>
                <a:off x="-302141" y="5560294"/>
                <a:ext cx="2002551" cy="1242608"/>
              </a:xfrm>
              <a:prstGeom prst="rect">
                <a:avLst/>
              </a:prstGeom>
            </p:spPr>
          </p:pic>
        </mc:Fallback>
      </mc:AlternateContent>
      <p:pic>
        <p:nvPicPr>
          <p:cNvPr id="5" name="Picture 4" descr="Chart, bar chart&#10;&#10;Description automatically generated">
            <a:extLst>
              <a:ext uri="{FF2B5EF4-FFF2-40B4-BE49-F238E27FC236}">
                <a16:creationId xmlns:a16="http://schemas.microsoft.com/office/drawing/2014/main" id="{4CE5C326-6C10-9293-4701-0E81CFD4081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60033" y="436138"/>
            <a:ext cx="6373483" cy="5973287"/>
          </a:xfrm>
          <a:prstGeom prst="rect">
            <a:avLst/>
          </a:prstGeom>
          <a:noFill/>
          <a:ln>
            <a:noFill/>
          </a:ln>
        </p:spPr>
      </p:pic>
    </p:spTree>
    <p:extLst>
      <p:ext uri="{BB962C8B-B14F-4D97-AF65-F5344CB8AC3E}">
        <p14:creationId xmlns:p14="http://schemas.microsoft.com/office/powerpoint/2010/main" val="15373961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3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5" name="Rectangle 1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3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2" name="Rectangle 14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44" name="Rectangle 14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D697FAF-8B29-0A42-E6DC-5B641C156454}"/>
              </a:ext>
            </a:extLst>
          </p:cNvPr>
          <p:cNvSpPr>
            <a:spLocks noGrp="1"/>
          </p:cNvSpPr>
          <p:nvPr>
            <p:ph type="ctrTitle"/>
          </p:nvPr>
        </p:nvSpPr>
        <p:spPr>
          <a:xfrm>
            <a:off x="371094" y="1161288"/>
            <a:ext cx="3438144" cy="1124712"/>
          </a:xfrm>
        </p:spPr>
        <p:txBody>
          <a:bodyPr vert="horz" lIns="91440" tIns="45720" rIns="91440" bIns="45720" rtlCol="0" anchor="b">
            <a:normAutofit/>
          </a:bodyPr>
          <a:lstStyle/>
          <a:p>
            <a:r>
              <a:rPr lang="en-US" sz="2400" dirty="0"/>
              <a:t>Usage/Purpose </a:t>
            </a:r>
            <a:br>
              <a:rPr lang="en-US" sz="2400" dirty="0"/>
            </a:br>
            <a:endParaRPr lang="en-US" sz="2400" dirty="0"/>
          </a:p>
        </p:txBody>
      </p:sp>
      <p:sp>
        <p:nvSpPr>
          <p:cNvPr id="146" name="Rectangle 14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2937B32-E867-9C62-2F46-81D3E4EDECF9}"/>
              </a:ext>
            </a:extLst>
          </p:cNvPr>
          <p:cNvSpPr>
            <a:spLocks noGrp="1"/>
          </p:cNvSpPr>
          <p:nvPr>
            <p:ph type="subTitle" idx="1"/>
          </p:nvPr>
        </p:nvSpPr>
        <p:spPr>
          <a:xfrm>
            <a:off x="371093" y="2718054"/>
            <a:ext cx="3838597" cy="3207258"/>
          </a:xfrm>
        </p:spPr>
        <p:txBody>
          <a:bodyPr vert="horz" lIns="91440" tIns="45720" rIns="91440" bIns="45720" rtlCol="0" anchor="t">
            <a:normAutofit/>
          </a:bodyPr>
          <a:lstStyle/>
          <a:p>
            <a:r>
              <a:rPr lang="en-US" sz="1700" spc="50" dirty="0"/>
              <a:t>Personal use and Photography come out to be the most important purpose for buying a smartphone. </a:t>
            </a:r>
          </a:p>
        </p:txBody>
      </p:sp>
      <mc:AlternateContent xmlns:mc="http://schemas.openxmlformats.org/markup-compatibility/2006">
        <mc:Choice xmlns:am3d="http://schemas.microsoft.com/office/drawing/2017/model3d" Requires="am3d">
          <p:graphicFrame>
            <p:nvGraphicFramePr>
              <p:cNvPr id="322" name="3D Model 321" descr="Vintage Rotary Phone">
                <a:extLst>
                  <a:ext uri="{FF2B5EF4-FFF2-40B4-BE49-F238E27FC236}">
                    <a16:creationId xmlns:a16="http://schemas.microsoft.com/office/drawing/2014/main" id="{CB7CE50C-470F-56CE-09FC-9024A8A29A3A}"/>
                  </a:ext>
                </a:extLst>
              </p:cNvPr>
              <p:cNvGraphicFramePr>
                <a:graphicFrameLocks noChangeAspect="1"/>
              </p:cNvGraphicFramePr>
              <p:nvPr>
                <p:extLst>
                  <p:ext uri="{D42A27DB-BD31-4B8C-83A1-F6EECF244321}">
                    <p14:modId xmlns:p14="http://schemas.microsoft.com/office/powerpoint/2010/main" val="1179627326"/>
                  </p:ext>
                </p:extLst>
              </p:nvPr>
            </p:nvGraphicFramePr>
            <p:xfrm>
              <a:off x="-233420" y="5560294"/>
              <a:ext cx="2002551" cy="1242608"/>
            </p:xfrm>
            <a:graphic>
              <a:graphicData uri="http://schemas.microsoft.com/office/drawing/2017/model3d">
                <am3d:model3d r:embed="rId2">
                  <am3d:spPr>
                    <a:xfrm>
                      <a:off x="0" y="0"/>
                      <a:ext cx="2002551" cy="1242608"/>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m3d:postTrans dx="0" dy="0" dz="0"/>
                  </am3d:trans>
                  <am3d:raster rName="Office3DRenderer" rVer="16.0.8326">
                    <am3d:blip r:embed="rId3"/>
                  </am3d:raster>
                  <am3d:objViewport viewportSz="2670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2" name="3D Model 321" descr="Vintage Rotary Phone">
                <a:extLst>
                  <a:ext uri="{FF2B5EF4-FFF2-40B4-BE49-F238E27FC236}">
                    <a16:creationId xmlns:a16="http://schemas.microsoft.com/office/drawing/2014/main" id="{CB7CE50C-470F-56CE-09FC-9024A8A29A3A}"/>
                  </a:ext>
                </a:extLst>
              </p:cNvPr>
              <p:cNvPicPr>
                <a:picLocks noGrp="1" noRot="1" noChangeAspect="1" noMove="1" noResize="1" noEditPoints="1" noAdjustHandles="1" noChangeArrowheads="1" noChangeShapeType="1" noCrop="1"/>
              </p:cNvPicPr>
              <p:nvPr/>
            </p:nvPicPr>
            <p:blipFill>
              <a:blip r:embed="rId3"/>
              <a:stretch>
                <a:fillRect/>
              </a:stretch>
            </p:blipFill>
            <p:spPr>
              <a:xfrm>
                <a:off x="-233420" y="5560294"/>
                <a:ext cx="2002551" cy="1242608"/>
              </a:xfrm>
              <a:prstGeom prst="rect">
                <a:avLst/>
              </a:prstGeom>
            </p:spPr>
          </p:pic>
        </mc:Fallback>
      </mc:AlternateContent>
      <p:pic>
        <p:nvPicPr>
          <p:cNvPr id="4" name="Picture 3" descr="Chart, bar chart&#10;&#10;Description automatically generated">
            <a:extLst>
              <a:ext uri="{FF2B5EF4-FFF2-40B4-BE49-F238E27FC236}">
                <a16:creationId xmlns:a16="http://schemas.microsoft.com/office/drawing/2014/main" id="{12A669F5-58A0-95C9-0798-A0B6D769D4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32776" y="523266"/>
            <a:ext cx="6317993" cy="5980016"/>
          </a:xfrm>
          <a:prstGeom prst="rect">
            <a:avLst/>
          </a:prstGeom>
          <a:noFill/>
          <a:ln>
            <a:noFill/>
          </a:ln>
        </p:spPr>
      </p:pic>
    </p:spTree>
    <p:extLst>
      <p:ext uri="{BB962C8B-B14F-4D97-AF65-F5344CB8AC3E}">
        <p14:creationId xmlns:p14="http://schemas.microsoft.com/office/powerpoint/2010/main" val="24918055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1" name="Picture 130" descr="Office items on a table">
            <a:extLst>
              <a:ext uri="{FF2B5EF4-FFF2-40B4-BE49-F238E27FC236}">
                <a16:creationId xmlns:a16="http://schemas.microsoft.com/office/drawing/2014/main" id="{73937CFA-EBD4-4A13-8101-64ED01076DF3}"/>
              </a:ext>
            </a:extLst>
          </p:cNvPr>
          <p:cNvPicPr>
            <a:picLocks noChangeAspect="1"/>
          </p:cNvPicPr>
          <p:nvPr/>
        </p:nvPicPr>
        <p:blipFill rotWithShape="1">
          <a:blip r:embed="rId2">
            <a:extLst>
              <a:ext uri="{28A0092B-C50C-407E-A947-70E740481C1C}">
                <a14:useLocalDpi xmlns:a14="http://schemas.microsoft.com/office/drawing/2010/main" val="0"/>
              </a:ext>
            </a:extLst>
          </a:blip>
          <a:srcRect l="4557" r="2" b="2"/>
          <a:stretch/>
        </p:blipFill>
        <p:spPr>
          <a:xfrm>
            <a:off x="5614218" y="10"/>
            <a:ext cx="6577781" cy="6857990"/>
          </a:xfrm>
          <a:prstGeom prst="rect">
            <a:avLst/>
          </a:prstGeom>
        </p:spPr>
      </p:pic>
      <p:graphicFrame>
        <p:nvGraphicFramePr>
          <p:cNvPr id="4" name="Diagram 3">
            <a:extLst>
              <a:ext uri="{FF2B5EF4-FFF2-40B4-BE49-F238E27FC236}">
                <a16:creationId xmlns:a16="http://schemas.microsoft.com/office/drawing/2014/main" id="{2A8BFEF8-605B-E298-ED81-31EBF3EA6B63}"/>
              </a:ext>
            </a:extLst>
          </p:cNvPr>
          <p:cNvGraphicFramePr/>
          <p:nvPr>
            <p:extLst>
              <p:ext uri="{D42A27DB-BD31-4B8C-83A1-F6EECF244321}">
                <p14:modId xmlns:p14="http://schemas.microsoft.com/office/powerpoint/2010/main" val="3791805453"/>
              </p:ext>
            </p:extLst>
          </p:nvPr>
        </p:nvGraphicFramePr>
        <p:xfrm>
          <a:off x="371093" y="1161287"/>
          <a:ext cx="3748623" cy="39121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am3d="http://schemas.microsoft.com/office/drawing/2017/model3d" Requires="am3d">
          <p:graphicFrame>
            <p:nvGraphicFramePr>
              <p:cNvPr id="322" name="3D Model 321" descr="Vintage Rotary Phone">
                <a:extLst>
                  <a:ext uri="{FF2B5EF4-FFF2-40B4-BE49-F238E27FC236}">
                    <a16:creationId xmlns:a16="http://schemas.microsoft.com/office/drawing/2014/main" id="{CB7CE50C-470F-56CE-09FC-9024A8A29A3A}"/>
                  </a:ext>
                </a:extLst>
              </p:cNvPr>
              <p:cNvGraphicFramePr>
                <a:graphicFrameLocks noChangeAspect="1"/>
              </p:cNvGraphicFramePr>
              <p:nvPr>
                <p:extLst>
                  <p:ext uri="{D42A27DB-BD31-4B8C-83A1-F6EECF244321}">
                    <p14:modId xmlns:p14="http://schemas.microsoft.com/office/powerpoint/2010/main" val="4045804562"/>
                  </p:ext>
                </p:extLst>
              </p:nvPr>
            </p:nvGraphicFramePr>
            <p:xfrm>
              <a:off x="-295885" y="5615392"/>
              <a:ext cx="2002551" cy="1242608"/>
            </p:xfrm>
            <a:graphic>
              <a:graphicData uri="http://schemas.microsoft.com/office/drawing/2017/model3d">
                <am3d:model3d r:embed="rId8">
                  <am3d:spPr>
                    <a:xfrm>
                      <a:off x="0" y="0"/>
                      <a:ext cx="2002551" cy="1242608"/>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m3d:postTrans dx="0" dy="0" dz="0"/>
                  </am3d:trans>
                  <am3d:raster rName="Office3DRenderer" rVer="16.0.8326">
                    <am3d:blip r:embed="rId9"/>
                  </am3d:raster>
                  <am3d:objViewport viewportSz="2670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2" name="3D Model 321" descr="Vintage Rotary Phone">
                <a:extLst>
                  <a:ext uri="{FF2B5EF4-FFF2-40B4-BE49-F238E27FC236}">
                    <a16:creationId xmlns:a16="http://schemas.microsoft.com/office/drawing/2014/main" id="{CB7CE50C-470F-56CE-09FC-9024A8A29A3A}"/>
                  </a:ext>
                </a:extLst>
              </p:cNvPr>
              <p:cNvPicPr>
                <a:picLocks noGrp="1" noRot="1" noChangeAspect="1" noMove="1" noResize="1" noEditPoints="1" noAdjustHandles="1" noChangeArrowheads="1" noChangeShapeType="1" noCrop="1"/>
              </p:cNvPicPr>
              <p:nvPr/>
            </p:nvPicPr>
            <p:blipFill>
              <a:blip r:embed="rId9"/>
              <a:stretch>
                <a:fillRect/>
              </a:stretch>
            </p:blipFill>
            <p:spPr>
              <a:xfrm>
                <a:off x="-295885" y="5615392"/>
                <a:ext cx="2002551" cy="1242608"/>
              </a:xfrm>
              <a:prstGeom prst="rect">
                <a:avLst/>
              </a:prstGeom>
            </p:spPr>
          </p:pic>
        </mc:Fallback>
      </mc:AlternateContent>
    </p:spTree>
    <p:extLst>
      <p:ext uri="{BB962C8B-B14F-4D97-AF65-F5344CB8AC3E}">
        <p14:creationId xmlns:p14="http://schemas.microsoft.com/office/powerpoint/2010/main" val="11452611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3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5" name="Rectangle 1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3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2" name="Rectangle 14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697FAF-8B29-0A42-E6DC-5B641C156454}"/>
              </a:ext>
            </a:extLst>
          </p:cNvPr>
          <p:cNvSpPr>
            <a:spLocks noGrp="1"/>
          </p:cNvSpPr>
          <p:nvPr>
            <p:ph type="ctrTitle"/>
          </p:nvPr>
        </p:nvSpPr>
        <p:spPr>
          <a:xfrm>
            <a:off x="371094" y="1510792"/>
            <a:ext cx="3438144" cy="775208"/>
          </a:xfrm>
        </p:spPr>
        <p:txBody>
          <a:bodyPr vert="horz" lIns="91440" tIns="45720" rIns="91440" bIns="45720" rtlCol="0" anchor="b">
            <a:normAutofit fontScale="90000"/>
          </a:bodyPr>
          <a:lstStyle/>
          <a:p>
            <a:r>
              <a:rPr lang="en-US" sz="2400" dirty="0"/>
              <a:t>Data Collection</a:t>
            </a:r>
            <a:br>
              <a:rPr lang="en-US" sz="2400" dirty="0"/>
            </a:br>
            <a:br>
              <a:rPr lang="en-US" sz="2400" dirty="0"/>
            </a:br>
            <a:endParaRPr lang="en-US" sz="2400" dirty="0"/>
          </a:p>
        </p:txBody>
      </p:sp>
      <p:sp>
        <p:nvSpPr>
          <p:cNvPr id="146" name="Rectangle 14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2937B32-E867-9C62-2F46-81D3E4EDECF9}"/>
              </a:ext>
            </a:extLst>
          </p:cNvPr>
          <p:cNvSpPr>
            <a:spLocks noGrp="1"/>
          </p:cNvSpPr>
          <p:nvPr>
            <p:ph type="subTitle" idx="1"/>
          </p:nvPr>
        </p:nvSpPr>
        <p:spPr>
          <a:xfrm>
            <a:off x="371094" y="2718054"/>
            <a:ext cx="3438906" cy="1659891"/>
          </a:xfrm>
        </p:spPr>
        <p:txBody>
          <a:bodyPr vert="horz" lIns="91440" tIns="45720" rIns="91440" bIns="45720" rtlCol="0" anchor="t">
            <a:normAutofit/>
          </a:bodyPr>
          <a:lstStyle/>
          <a:p>
            <a:pPr marL="57150" indent="-285750">
              <a:buFont typeface="Wingdings" panose="05000000000000000000" pitchFamily="2" charset="2"/>
              <a:buChar char="v"/>
            </a:pPr>
            <a:r>
              <a:rPr lang="en-US" sz="1700" spc="50" dirty="0"/>
              <a:t>We have collected data from existing smartphone users using Google Form. Our survey recorded 286 responses. </a:t>
            </a:r>
          </a:p>
        </p:txBody>
      </p:sp>
      <mc:AlternateContent xmlns:mc="http://schemas.openxmlformats.org/markup-compatibility/2006">
        <mc:Choice xmlns:am3d="http://schemas.microsoft.com/office/drawing/2017/model3d" Requires="am3d">
          <p:graphicFrame>
            <p:nvGraphicFramePr>
              <p:cNvPr id="322" name="3D Model 321" descr="Vintage Rotary Phone">
                <a:extLst>
                  <a:ext uri="{FF2B5EF4-FFF2-40B4-BE49-F238E27FC236}">
                    <a16:creationId xmlns:a16="http://schemas.microsoft.com/office/drawing/2014/main" id="{CB7CE50C-470F-56CE-09FC-9024A8A29A3A}"/>
                  </a:ext>
                </a:extLst>
              </p:cNvPr>
              <p:cNvGraphicFramePr>
                <a:graphicFrameLocks noChangeAspect="1"/>
              </p:cNvGraphicFramePr>
              <p:nvPr>
                <p:extLst>
                  <p:ext uri="{D42A27DB-BD31-4B8C-83A1-F6EECF244321}">
                    <p14:modId xmlns:p14="http://schemas.microsoft.com/office/powerpoint/2010/main" val="2256280340"/>
                  </p:ext>
                </p:extLst>
              </p:nvPr>
            </p:nvGraphicFramePr>
            <p:xfrm>
              <a:off x="-374426" y="5615392"/>
              <a:ext cx="2002551" cy="1242608"/>
            </p:xfrm>
            <a:graphic>
              <a:graphicData uri="http://schemas.microsoft.com/office/drawing/2017/model3d">
                <am3d:model3d r:embed="rId2">
                  <am3d:spPr>
                    <a:xfrm>
                      <a:off x="0" y="0"/>
                      <a:ext cx="2002551" cy="1242608"/>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m3d:postTrans dx="0" dy="0" dz="0"/>
                  </am3d:trans>
                  <am3d:raster rName="Office3DRenderer" rVer="16.0.8326">
                    <am3d:blip r:embed="rId3"/>
                  </am3d:raster>
                  <am3d:objViewport viewportSz="2670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2" name="3D Model 321" descr="Vintage Rotary Phone">
                <a:extLst>
                  <a:ext uri="{FF2B5EF4-FFF2-40B4-BE49-F238E27FC236}">
                    <a16:creationId xmlns:a16="http://schemas.microsoft.com/office/drawing/2014/main" id="{CB7CE50C-470F-56CE-09FC-9024A8A29A3A}"/>
                  </a:ext>
                </a:extLst>
              </p:cNvPr>
              <p:cNvPicPr>
                <a:picLocks noGrp="1" noRot="1" noChangeAspect="1" noMove="1" noResize="1" noEditPoints="1" noAdjustHandles="1" noChangeArrowheads="1" noChangeShapeType="1" noCrop="1"/>
              </p:cNvPicPr>
              <p:nvPr/>
            </p:nvPicPr>
            <p:blipFill>
              <a:blip r:embed="rId3"/>
              <a:stretch>
                <a:fillRect/>
              </a:stretch>
            </p:blipFill>
            <p:spPr>
              <a:xfrm>
                <a:off x="-374426" y="5615392"/>
                <a:ext cx="2002551" cy="1242608"/>
              </a:xfrm>
              <a:prstGeom prst="rect">
                <a:avLst/>
              </a:prstGeom>
            </p:spPr>
          </p:pic>
        </mc:Fallback>
      </mc:AlternateContent>
      <p:sp>
        <p:nvSpPr>
          <p:cNvPr id="5" name="Rectangle 4">
            <a:extLst>
              <a:ext uri="{FF2B5EF4-FFF2-40B4-BE49-F238E27FC236}">
                <a16:creationId xmlns:a16="http://schemas.microsoft.com/office/drawing/2014/main" id="{B6827257-2B61-C507-0E75-986ECC6A7456}"/>
              </a:ext>
            </a:extLst>
          </p:cNvPr>
          <p:cNvSpPr/>
          <p:nvPr/>
        </p:nvSpPr>
        <p:spPr>
          <a:xfrm>
            <a:off x="5571181" y="389189"/>
            <a:ext cx="3968157" cy="171572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Sampling Methods</a:t>
            </a:r>
          </a:p>
        </p:txBody>
      </p:sp>
      <p:sp>
        <p:nvSpPr>
          <p:cNvPr id="6" name="Oval 5">
            <a:extLst>
              <a:ext uri="{FF2B5EF4-FFF2-40B4-BE49-F238E27FC236}">
                <a16:creationId xmlns:a16="http://schemas.microsoft.com/office/drawing/2014/main" id="{D37BF5B1-66CF-C661-0AF1-82D53210DC4E}"/>
              </a:ext>
            </a:extLst>
          </p:cNvPr>
          <p:cNvSpPr/>
          <p:nvPr/>
        </p:nvSpPr>
        <p:spPr>
          <a:xfrm>
            <a:off x="2258935" y="4394417"/>
            <a:ext cx="4614114" cy="2161542"/>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Snowball Sampling Technique</a:t>
            </a:r>
          </a:p>
        </p:txBody>
      </p:sp>
      <p:sp>
        <p:nvSpPr>
          <p:cNvPr id="8" name="Arrow: Down 7">
            <a:extLst>
              <a:ext uri="{FF2B5EF4-FFF2-40B4-BE49-F238E27FC236}">
                <a16:creationId xmlns:a16="http://schemas.microsoft.com/office/drawing/2014/main" id="{91E2A76E-EFF4-E570-63FF-138077817C3C}"/>
              </a:ext>
            </a:extLst>
          </p:cNvPr>
          <p:cNvSpPr/>
          <p:nvPr/>
        </p:nvSpPr>
        <p:spPr>
          <a:xfrm rot="1588504">
            <a:off x="5819302" y="2068215"/>
            <a:ext cx="412694" cy="17472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5DC0529E-3873-982E-5204-18DC17A6F852}"/>
              </a:ext>
            </a:extLst>
          </p:cNvPr>
          <p:cNvSpPr/>
          <p:nvPr/>
        </p:nvSpPr>
        <p:spPr>
          <a:xfrm rot="19741757">
            <a:off x="8740465" y="2044758"/>
            <a:ext cx="380477" cy="17315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2C5AA40-84DB-7735-7370-C7C0B991A2A2}"/>
              </a:ext>
            </a:extLst>
          </p:cNvPr>
          <p:cNvSpPr/>
          <p:nvPr/>
        </p:nvSpPr>
        <p:spPr>
          <a:xfrm>
            <a:off x="7423355" y="4377945"/>
            <a:ext cx="4592181" cy="2045595"/>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Convenience Sampling Technique</a:t>
            </a:r>
          </a:p>
        </p:txBody>
      </p:sp>
    </p:spTree>
    <p:extLst>
      <p:ext uri="{BB962C8B-B14F-4D97-AF65-F5344CB8AC3E}">
        <p14:creationId xmlns:p14="http://schemas.microsoft.com/office/powerpoint/2010/main" val="2716247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circle(in)">
                                      <p:cBhvr>
                                        <p:cTn id="40" dur="20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heel(1)">
                                      <p:cBhvr>
                                        <p:cTn id="4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8" grpId="0" animBg="1"/>
      <p:bldP spid="4"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3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5" name="Rectangle 1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3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2" name="Rectangle 14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descr="Office items on a table">
            <a:extLst>
              <a:ext uri="{FF2B5EF4-FFF2-40B4-BE49-F238E27FC236}">
                <a16:creationId xmlns:a16="http://schemas.microsoft.com/office/drawing/2014/main" id="{73937CFA-EBD4-4A13-8101-64ED01076DF3}"/>
              </a:ext>
            </a:extLst>
          </p:cNvPr>
          <p:cNvPicPr>
            <a:picLocks noChangeAspect="1"/>
          </p:cNvPicPr>
          <p:nvPr/>
        </p:nvPicPr>
        <p:blipFill rotWithShape="1">
          <a:blip r:embed="rId2">
            <a:extLst>
              <a:ext uri="{28A0092B-C50C-407E-A947-70E740481C1C}">
                <a14:useLocalDpi xmlns:a14="http://schemas.microsoft.com/office/drawing/2010/main" val="0"/>
              </a:ext>
            </a:extLst>
          </a:blip>
          <a:srcRect l="4557" r="2" b="2"/>
          <a:stretch/>
        </p:blipFill>
        <p:spPr>
          <a:xfrm>
            <a:off x="3552879" y="-153938"/>
            <a:ext cx="8669532" cy="6857990"/>
          </a:xfrm>
          <a:prstGeom prst="rect">
            <a:avLst/>
          </a:prstGeom>
        </p:spPr>
      </p:pic>
      <p:sp>
        <p:nvSpPr>
          <p:cNvPr id="144" name="Rectangle 14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697FAF-8B29-0A42-E6DC-5B641C156454}"/>
              </a:ext>
            </a:extLst>
          </p:cNvPr>
          <p:cNvSpPr>
            <a:spLocks noGrp="1"/>
          </p:cNvSpPr>
          <p:nvPr>
            <p:ph type="ctrTitle"/>
          </p:nvPr>
        </p:nvSpPr>
        <p:spPr>
          <a:xfrm>
            <a:off x="371094" y="1161288"/>
            <a:ext cx="3438144" cy="913700"/>
          </a:xfrm>
        </p:spPr>
        <p:txBody>
          <a:bodyPr vert="horz" lIns="91440" tIns="45720" rIns="91440" bIns="45720" rtlCol="0" anchor="b">
            <a:normAutofit fontScale="90000"/>
          </a:bodyPr>
          <a:lstStyle/>
          <a:p>
            <a:r>
              <a:rPr lang="en-US" sz="2400" dirty="0"/>
              <a:t>About our survey form</a:t>
            </a:r>
            <a:br>
              <a:rPr lang="en-US" sz="2400" dirty="0"/>
            </a:br>
            <a:r>
              <a:rPr lang="en-US" sz="2400" dirty="0"/>
              <a:t> </a:t>
            </a:r>
            <a:br>
              <a:rPr lang="en-US" sz="2400" spc="50" dirty="0"/>
            </a:br>
            <a:endParaRPr lang="en-US" sz="2400" dirty="0"/>
          </a:p>
        </p:txBody>
      </p:sp>
      <p:sp>
        <p:nvSpPr>
          <p:cNvPr id="146" name="Rectangle 14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2937B32-E867-9C62-2F46-81D3E4EDECF9}"/>
              </a:ext>
            </a:extLst>
          </p:cNvPr>
          <p:cNvSpPr>
            <a:spLocks noGrp="1"/>
          </p:cNvSpPr>
          <p:nvPr>
            <p:ph type="subTitle" idx="1"/>
          </p:nvPr>
        </p:nvSpPr>
        <p:spPr>
          <a:xfrm>
            <a:off x="371093" y="2718054"/>
            <a:ext cx="5833062" cy="3207258"/>
          </a:xfrm>
        </p:spPr>
        <p:txBody>
          <a:bodyPr vert="horz" lIns="91440" tIns="45720" rIns="91440" bIns="45720" rtlCol="0" anchor="t">
            <a:normAutofit/>
          </a:bodyPr>
          <a:lstStyle/>
          <a:p>
            <a:pPr marL="285750" indent="-285750">
              <a:buFont typeface="Wingdings" panose="05000000000000000000" pitchFamily="2" charset="2"/>
              <a:buChar char="q"/>
            </a:pPr>
            <a:r>
              <a:rPr lang="en-US" sz="1800" spc="50" dirty="0"/>
              <a:t>Some of the questions we asked </a:t>
            </a:r>
          </a:p>
          <a:p>
            <a:endParaRPr lang="en-US" sz="1700" spc="50" dirty="0"/>
          </a:p>
        </p:txBody>
      </p:sp>
      <mc:AlternateContent xmlns:mc="http://schemas.openxmlformats.org/markup-compatibility/2006">
        <mc:Choice xmlns:am3d="http://schemas.microsoft.com/office/drawing/2017/model3d" Requires="am3d">
          <p:graphicFrame>
            <p:nvGraphicFramePr>
              <p:cNvPr id="322" name="3D Model 321" descr="Vintage Rotary Phone">
                <a:extLst>
                  <a:ext uri="{FF2B5EF4-FFF2-40B4-BE49-F238E27FC236}">
                    <a16:creationId xmlns:a16="http://schemas.microsoft.com/office/drawing/2014/main" id="{CB7CE50C-470F-56CE-09FC-9024A8A29A3A}"/>
                  </a:ext>
                </a:extLst>
              </p:cNvPr>
              <p:cNvGraphicFramePr>
                <a:graphicFrameLocks noChangeAspect="1"/>
              </p:cNvGraphicFramePr>
              <p:nvPr>
                <p:extLst>
                  <p:ext uri="{D42A27DB-BD31-4B8C-83A1-F6EECF244321}">
                    <p14:modId xmlns:p14="http://schemas.microsoft.com/office/powerpoint/2010/main" val="319637001"/>
                  </p:ext>
                </p:extLst>
              </p:nvPr>
            </p:nvGraphicFramePr>
            <p:xfrm>
              <a:off x="-302141" y="5560294"/>
              <a:ext cx="2002551" cy="1242608"/>
            </p:xfrm>
            <a:graphic>
              <a:graphicData uri="http://schemas.microsoft.com/office/drawing/2017/model3d">
                <am3d:model3d r:embed="rId3">
                  <am3d:spPr>
                    <a:xfrm>
                      <a:off x="0" y="0"/>
                      <a:ext cx="2002551" cy="1242608"/>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m3d:postTrans dx="0" dy="0" dz="0"/>
                  </am3d:trans>
                  <am3d:raster rName="Office3DRenderer" rVer="16.0.8326">
                    <am3d:blip r:embed="rId4"/>
                  </am3d:raster>
                  <am3d:objViewport viewportSz="2670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2" name="3D Model 321" descr="Vintage Rotary Phone">
                <a:extLst>
                  <a:ext uri="{FF2B5EF4-FFF2-40B4-BE49-F238E27FC236}">
                    <a16:creationId xmlns:a16="http://schemas.microsoft.com/office/drawing/2014/main" id="{CB7CE50C-470F-56CE-09FC-9024A8A29A3A}"/>
                  </a:ext>
                </a:extLst>
              </p:cNvPr>
              <p:cNvPicPr>
                <a:picLocks noGrp="1" noRot="1" noChangeAspect="1" noMove="1" noResize="1" noEditPoints="1" noAdjustHandles="1" noChangeArrowheads="1" noChangeShapeType="1" noCrop="1"/>
              </p:cNvPicPr>
              <p:nvPr/>
            </p:nvPicPr>
            <p:blipFill>
              <a:blip r:embed="rId4"/>
              <a:stretch>
                <a:fillRect/>
              </a:stretch>
            </p:blipFill>
            <p:spPr>
              <a:xfrm>
                <a:off x="-302141" y="5560294"/>
                <a:ext cx="2002551" cy="1242608"/>
              </a:xfrm>
              <a:prstGeom prst="rect">
                <a:avLst/>
              </a:prstGeom>
            </p:spPr>
          </p:pic>
        </mc:Fallback>
      </mc:AlternateContent>
      <p:sp>
        <p:nvSpPr>
          <p:cNvPr id="5" name="Flowchart: Alternate Process 4">
            <a:extLst>
              <a:ext uri="{FF2B5EF4-FFF2-40B4-BE49-F238E27FC236}">
                <a16:creationId xmlns:a16="http://schemas.microsoft.com/office/drawing/2014/main" id="{E23D94EF-8E3C-36C6-DDDA-369EFA8F3FB7}"/>
              </a:ext>
            </a:extLst>
          </p:cNvPr>
          <p:cNvSpPr/>
          <p:nvPr/>
        </p:nvSpPr>
        <p:spPr>
          <a:xfrm>
            <a:off x="5683044" y="3020050"/>
            <a:ext cx="6247989" cy="1373299"/>
          </a:xfrm>
          <a:prstGeom prst="flowChartAlternate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the most important factor for you while buying a smartphone?</a:t>
            </a:r>
          </a:p>
        </p:txBody>
      </p:sp>
      <p:sp>
        <p:nvSpPr>
          <p:cNvPr id="6" name="Flowchart: Alternate Process 5">
            <a:extLst>
              <a:ext uri="{FF2B5EF4-FFF2-40B4-BE49-F238E27FC236}">
                <a16:creationId xmlns:a16="http://schemas.microsoft.com/office/drawing/2014/main" id="{0B9D8227-78D4-90D5-CCCA-9D2E9BF60AFE}"/>
              </a:ext>
            </a:extLst>
          </p:cNvPr>
          <p:cNvSpPr/>
          <p:nvPr/>
        </p:nvSpPr>
        <p:spPr>
          <a:xfrm>
            <a:off x="4778135" y="474638"/>
            <a:ext cx="2004785" cy="1373299"/>
          </a:xfrm>
          <a:prstGeom prst="flowChartAlternate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your age?</a:t>
            </a:r>
          </a:p>
        </p:txBody>
      </p:sp>
      <p:sp>
        <p:nvSpPr>
          <p:cNvPr id="7" name="Flowchart: Alternate Process 6">
            <a:extLst>
              <a:ext uri="{FF2B5EF4-FFF2-40B4-BE49-F238E27FC236}">
                <a16:creationId xmlns:a16="http://schemas.microsoft.com/office/drawing/2014/main" id="{A14C34AA-1C9B-AD3D-7CC8-7763165E687A}"/>
              </a:ext>
            </a:extLst>
          </p:cNvPr>
          <p:cNvSpPr/>
          <p:nvPr/>
        </p:nvSpPr>
        <p:spPr>
          <a:xfrm>
            <a:off x="5594555" y="5058352"/>
            <a:ext cx="6320866" cy="1373299"/>
          </a:xfrm>
          <a:prstGeom prst="flowChartAlternate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much money are you ready to pay for your smartphone?</a:t>
            </a:r>
          </a:p>
        </p:txBody>
      </p:sp>
      <p:sp>
        <p:nvSpPr>
          <p:cNvPr id="8" name="Flowchart: Alternate Process 7">
            <a:extLst>
              <a:ext uri="{FF2B5EF4-FFF2-40B4-BE49-F238E27FC236}">
                <a16:creationId xmlns:a16="http://schemas.microsoft.com/office/drawing/2014/main" id="{A82015AC-6F09-A680-AF0C-B26B128B8D06}"/>
              </a:ext>
            </a:extLst>
          </p:cNvPr>
          <p:cNvSpPr/>
          <p:nvPr/>
        </p:nvSpPr>
        <p:spPr>
          <a:xfrm>
            <a:off x="7681963" y="454384"/>
            <a:ext cx="4011203" cy="1482571"/>
          </a:xfrm>
          <a:prstGeom prst="flowChartAlternateProcess">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From where will you like to buy a new smartphone?</a:t>
            </a:r>
          </a:p>
        </p:txBody>
      </p:sp>
    </p:spTree>
    <p:extLst>
      <p:ext uri="{BB962C8B-B14F-4D97-AF65-F5344CB8AC3E}">
        <p14:creationId xmlns:p14="http://schemas.microsoft.com/office/powerpoint/2010/main" val="6076043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circle(in)">
                                      <p:cBhvr>
                                        <p:cTn id="23" dur="2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circle(in)">
                                      <p:cBhvr>
                                        <p:cTn id="28" dur="20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circle(in)">
                                      <p:cBhvr>
                                        <p:cTn id="3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3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5" name="Rectangle 1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3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2" name="Rectangle 14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descr="Office items on a table">
            <a:extLst>
              <a:ext uri="{FF2B5EF4-FFF2-40B4-BE49-F238E27FC236}">
                <a16:creationId xmlns:a16="http://schemas.microsoft.com/office/drawing/2014/main" id="{73937CFA-EBD4-4A13-8101-64ED01076DF3}"/>
              </a:ext>
            </a:extLst>
          </p:cNvPr>
          <p:cNvPicPr>
            <a:picLocks noChangeAspect="1"/>
          </p:cNvPicPr>
          <p:nvPr/>
        </p:nvPicPr>
        <p:blipFill rotWithShape="1">
          <a:blip r:embed="rId2">
            <a:extLst>
              <a:ext uri="{28A0092B-C50C-407E-A947-70E740481C1C}">
                <a14:useLocalDpi xmlns:a14="http://schemas.microsoft.com/office/drawing/2010/main" val="0"/>
              </a:ext>
            </a:extLst>
          </a:blip>
          <a:srcRect l="4557" r="2" b="2"/>
          <a:stretch/>
        </p:blipFill>
        <p:spPr>
          <a:xfrm>
            <a:off x="3522468" y="10"/>
            <a:ext cx="8669532" cy="6857990"/>
          </a:xfrm>
          <a:prstGeom prst="rect">
            <a:avLst/>
          </a:prstGeom>
        </p:spPr>
      </p:pic>
      <p:sp>
        <p:nvSpPr>
          <p:cNvPr id="144" name="Rectangle 14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697FAF-8B29-0A42-E6DC-5B641C156454}"/>
              </a:ext>
            </a:extLst>
          </p:cNvPr>
          <p:cNvSpPr>
            <a:spLocks noGrp="1"/>
          </p:cNvSpPr>
          <p:nvPr>
            <p:ph type="ctrTitle"/>
          </p:nvPr>
        </p:nvSpPr>
        <p:spPr>
          <a:xfrm>
            <a:off x="371094" y="1161288"/>
            <a:ext cx="3438144" cy="1124712"/>
          </a:xfrm>
        </p:spPr>
        <p:txBody>
          <a:bodyPr vert="horz" lIns="91440" tIns="45720" rIns="91440" bIns="45720" rtlCol="0" anchor="b">
            <a:normAutofit/>
          </a:bodyPr>
          <a:lstStyle/>
          <a:p>
            <a:r>
              <a:rPr lang="en-US" sz="2400" dirty="0"/>
              <a:t>About the data collected</a:t>
            </a:r>
            <a:br>
              <a:rPr lang="en-US" sz="2400" dirty="0"/>
            </a:br>
            <a:endParaRPr lang="en-US" sz="2400" dirty="0"/>
          </a:p>
        </p:txBody>
      </p:sp>
      <p:sp>
        <p:nvSpPr>
          <p:cNvPr id="146" name="Rectangle 14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2937B32-E867-9C62-2F46-81D3E4EDECF9}"/>
              </a:ext>
            </a:extLst>
          </p:cNvPr>
          <p:cNvSpPr>
            <a:spLocks noGrp="1"/>
          </p:cNvSpPr>
          <p:nvPr>
            <p:ph type="subTitle" idx="1"/>
          </p:nvPr>
        </p:nvSpPr>
        <p:spPr>
          <a:xfrm>
            <a:off x="371094" y="2718054"/>
            <a:ext cx="3752332" cy="3207258"/>
          </a:xfrm>
        </p:spPr>
        <p:txBody>
          <a:bodyPr vert="horz" lIns="91440" tIns="45720" rIns="91440" bIns="45720" rtlCol="0" anchor="t">
            <a:normAutofit/>
          </a:bodyPr>
          <a:lstStyle/>
          <a:p>
            <a:pPr marL="285750" indent="-285750">
              <a:buFont typeface="Wingdings" panose="05000000000000000000" pitchFamily="2" charset="2"/>
              <a:buChar char="v"/>
            </a:pPr>
            <a:r>
              <a:rPr lang="en-US" sz="1600" spc="50" dirty="0"/>
              <a:t>Most of our responders came from an age group of 15-18</a:t>
            </a:r>
          </a:p>
          <a:p>
            <a:pPr marL="285750" indent="-285750">
              <a:buFont typeface="Wingdings" panose="05000000000000000000" pitchFamily="2" charset="2"/>
              <a:buChar char="v"/>
            </a:pPr>
            <a:r>
              <a:rPr lang="en-US" sz="1600" spc="50" dirty="0"/>
              <a:t>Percentage of male responders is 62.2%</a:t>
            </a:r>
          </a:p>
          <a:p>
            <a:pPr marL="285750" indent="-285750">
              <a:buFont typeface="Wingdings" panose="05000000000000000000" pitchFamily="2" charset="2"/>
              <a:buChar char="v"/>
            </a:pPr>
            <a:r>
              <a:rPr lang="en-US" sz="1600" spc="50" dirty="0"/>
              <a:t>Percentage of female responders  is 37.8% </a:t>
            </a:r>
          </a:p>
        </p:txBody>
      </p:sp>
      <mc:AlternateContent xmlns:mc="http://schemas.openxmlformats.org/markup-compatibility/2006">
        <mc:Choice xmlns:am3d="http://schemas.microsoft.com/office/drawing/2017/model3d" Requires="am3d">
          <p:graphicFrame>
            <p:nvGraphicFramePr>
              <p:cNvPr id="322" name="3D Model 321" descr="Vintage Rotary Phone">
                <a:extLst>
                  <a:ext uri="{FF2B5EF4-FFF2-40B4-BE49-F238E27FC236}">
                    <a16:creationId xmlns:a16="http://schemas.microsoft.com/office/drawing/2014/main" id="{CB7CE50C-470F-56CE-09FC-9024A8A29A3A}"/>
                  </a:ext>
                </a:extLst>
              </p:cNvPr>
              <p:cNvGraphicFramePr>
                <a:graphicFrameLocks noChangeAspect="1"/>
              </p:cNvGraphicFramePr>
              <p:nvPr>
                <p:extLst>
                  <p:ext uri="{D42A27DB-BD31-4B8C-83A1-F6EECF244321}">
                    <p14:modId xmlns:p14="http://schemas.microsoft.com/office/powerpoint/2010/main" val="949978072"/>
                  </p:ext>
                </p:extLst>
              </p:nvPr>
            </p:nvGraphicFramePr>
            <p:xfrm>
              <a:off x="-302141" y="5560294"/>
              <a:ext cx="2002551" cy="1242608"/>
            </p:xfrm>
            <a:graphic>
              <a:graphicData uri="http://schemas.microsoft.com/office/drawing/2017/model3d">
                <am3d:model3d r:embed="rId3">
                  <am3d:spPr>
                    <a:xfrm>
                      <a:off x="0" y="0"/>
                      <a:ext cx="2002551" cy="1242608"/>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m3d:postTrans dx="0" dy="0" dz="0"/>
                  </am3d:trans>
                  <am3d:raster rName="Office3DRenderer" rVer="16.0.8326">
                    <am3d:blip r:embed="rId4"/>
                  </am3d:raster>
                  <am3d:objViewport viewportSz="2670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2" name="3D Model 321" descr="Vintage Rotary Phone">
                <a:extLst>
                  <a:ext uri="{FF2B5EF4-FFF2-40B4-BE49-F238E27FC236}">
                    <a16:creationId xmlns:a16="http://schemas.microsoft.com/office/drawing/2014/main" id="{CB7CE50C-470F-56CE-09FC-9024A8A29A3A}"/>
                  </a:ext>
                </a:extLst>
              </p:cNvPr>
              <p:cNvPicPr>
                <a:picLocks noGrp="1" noRot="1" noChangeAspect="1" noMove="1" noResize="1" noEditPoints="1" noAdjustHandles="1" noChangeArrowheads="1" noChangeShapeType="1" noCrop="1"/>
              </p:cNvPicPr>
              <p:nvPr/>
            </p:nvPicPr>
            <p:blipFill>
              <a:blip r:embed="rId4"/>
              <a:stretch>
                <a:fillRect/>
              </a:stretch>
            </p:blipFill>
            <p:spPr>
              <a:xfrm>
                <a:off x="-302141" y="5560294"/>
                <a:ext cx="2002551" cy="1242608"/>
              </a:xfrm>
              <a:prstGeom prst="rect">
                <a:avLst/>
              </a:prstGeom>
            </p:spPr>
          </p:pic>
        </mc:Fallback>
      </mc:AlternateContent>
      <p:pic>
        <p:nvPicPr>
          <p:cNvPr id="4" name="Picture 3">
            <a:extLst>
              <a:ext uri="{FF2B5EF4-FFF2-40B4-BE49-F238E27FC236}">
                <a16:creationId xmlns:a16="http://schemas.microsoft.com/office/drawing/2014/main" id="{94507994-6537-5A55-8FA6-2AE2119A1838}"/>
              </a:ext>
            </a:extLst>
          </p:cNvPr>
          <p:cNvPicPr>
            <a:picLocks noChangeAspect="1"/>
          </p:cNvPicPr>
          <p:nvPr/>
        </p:nvPicPr>
        <p:blipFill>
          <a:blip r:embed="rId5"/>
          <a:stretch>
            <a:fillRect/>
          </a:stretch>
        </p:blipFill>
        <p:spPr>
          <a:xfrm>
            <a:off x="4671799" y="0"/>
            <a:ext cx="7520200" cy="3573238"/>
          </a:xfrm>
          <a:prstGeom prst="rect">
            <a:avLst/>
          </a:prstGeom>
        </p:spPr>
      </p:pic>
      <p:pic>
        <p:nvPicPr>
          <p:cNvPr id="5" name="Picture 4">
            <a:extLst>
              <a:ext uri="{FF2B5EF4-FFF2-40B4-BE49-F238E27FC236}">
                <a16:creationId xmlns:a16="http://schemas.microsoft.com/office/drawing/2014/main" id="{15BF065D-998C-7C3B-3502-C6DF0E3FB9F2}"/>
              </a:ext>
            </a:extLst>
          </p:cNvPr>
          <p:cNvPicPr>
            <a:picLocks noChangeAspect="1"/>
          </p:cNvPicPr>
          <p:nvPr/>
        </p:nvPicPr>
        <p:blipFill>
          <a:blip r:embed="rId6"/>
          <a:stretch>
            <a:fillRect/>
          </a:stretch>
        </p:blipFill>
        <p:spPr>
          <a:xfrm>
            <a:off x="4671798" y="3650742"/>
            <a:ext cx="7520200" cy="3207258"/>
          </a:xfrm>
          <a:prstGeom prst="rect">
            <a:avLst/>
          </a:prstGeom>
        </p:spPr>
      </p:pic>
    </p:spTree>
    <p:extLst>
      <p:ext uri="{BB962C8B-B14F-4D97-AF65-F5344CB8AC3E}">
        <p14:creationId xmlns:p14="http://schemas.microsoft.com/office/powerpoint/2010/main" val="8695110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500"/>
                                        <p:tgtEl>
                                          <p:spTgt spid="3">
                                            <p:txEl>
                                              <p:pRg st="1" end="1"/>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down)">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randombar(horizontal)">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randombar(horizontal)">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3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5" name="Rectangle 1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3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2" name="Rectangle 14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descr="Office items on a table">
            <a:extLst>
              <a:ext uri="{FF2B5EF4-FFF2-40B4-BE49-F238E27FC236}">
                <a16:creationId xmlns:a16="http://schemas.microsoft.com/office/drawing/2014/main" id="{73937CFA-EBD4-4A13-8101-64ED01076DF3}"/>
              </a:ext>
            </a:extLst>
          </p:cNvPr>
          <p:cNvPicPr>
            <a:picLocks noChangeAspect="1"/>
          </p:cNvPicPr>
          <p:nvPr/>
        </p:nvPicPr>
        <p:blipFill rotWithShape="1">
          <a:blip r:embed="rId2">
            <a:extLst>
              <a:ext uri="{28A0092B-C50C-407E-A947-70E740481C1C}">
                <a14:useLocalDpi xmlns:a14="http://schemas.microsoft.com/office/drawing/2010/main" val="0"/>
              </a:ext>
            </a:extLst>
          </a:blip>
          <a:srcRect l="4557" r="2" b="2"/>
          <a:stretch/>
        </p:blipFill>
        <p:spPr>
          <a:xfrm>
            <a:off x="3522468" y="17428"/>
            <a:ext cx="8669532" cy="6857990"/>
          </a:xfrm>
          <a:prstGeom prst="rect">
            <a:avLst/>
          </a:prstGeom>
        </p:spPr>
      </p:pic>
      <p:sp>
        <p:nvSpPr>
          <p:cNvPr id="144" name="Rectangle 14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697FAF-8B29-0A42-E6DC-5B641C156454}"/>
              </a:ext>
            </a:extLst>
          </p:cNvPr>
          <p:cNvSpPr>
            <a:spLocks noGrp="1"/>
          </p:cNvSpPr>
          <p:nvPr>
            <p:ph type="ctrTitle"/>
          </p:nvPr>
        </p:nvSpPr>
        <p:spPr>
          <a:xfrm>
            <a:off x="371094" y="1161288"/>
            <a:ext cx="3438144" cy="1124712"/>
          </a:xfrm>
        </p:spPr>
        <p:txBody>
          <a:bodyPr vert="horz" lIns="91440" tIns="45720" rIns="91440" bIns="45720" rtlCol="0" anchor="b">
            <a:normAutofit/>
          </a:bodyPr>
          <a:lstStyle/>
          <a:p>
            <a:r>
              <a:rPr lang="en-US" sz="2400" dirty="0"/>
              <a:t>Data preprocessing</a:t>
            </a:r>
            <a:br>
              <a:rPr lang="en-US" sz="2400" dirty="0"/>
            </a:br>
            <a:br>
              <a:rPr lang="en-US" sz="2400" dirty="0"/>
            </a:br>
            <a:endParaRPr lang="en-US" sz="2400" dirty="0"/>
          </a:p>
        </p:txBody>
      </p:sp>
      <p:sp>
        <p:nvSpPr>
          <p:cNvPr id="146" name="Rectangle 14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2937B32-E867-9C62-2F46-81D3E4EDECF9}"/>
              </a:ext>
            </a:extLst>
          </p:cNvPr>
          <p:cNvSpPr>
            <a:spLocks noGrp="1"/>
          </p:cNvSpPr>
          <p:nvPr>
            <p:ph type="subTitle" idx="1"/>
          </p:nvPr>
        </p:nvSpPr>
        <p:spPr>
          <a:xfrm>
            <a:off x="371094" y="2718054"/>
            <a:ext cx="3752332" cy="3207258"/>
          </a:xfrm>
        </p:spPr>
        <p:txBody>
          <a:bodyPr vert="horz" lIns="91440" tIns="45720" rIns="91440" bIns="45720" rtlCol="0" anchor="t">
            <a:normAutofit/>
          </a:bodyPr>
          <a:lstStyle/>
          <a:p>
            <a:pPr marL="285750" indent="-285750">
              <a:buFont typeface="Wingdings" panose="05000000000000000000" pitchFamily="2" charset="2"/>
              <a:buChar char="v"/>
            </a:pPr>
            <a:r>
              <a:rPr lang="en-US" sz="1600" spc="50" dirty="0"/>
              <a:t>There were 20 null values in our dataset which were replaced with their respective modal value. </a:t>
            </a:r>
          </a:p>
          <a:p>
            <a:pPr marL="285750" indent="-285750">
              <a:buFont typeface="Wingdings" panose="05000000000000000000" pitchFamily="2" charset="2"/>
              <a:buChar char="v"/>
            </a:pPr>
            <a:r>
              <a:rPr lang="en-US" sz="1600" spc="50" dirty="0"/>
              <a:t>Outliers were removed using IQR</a:t>
            </a:r>
          </a:p>
          <a:p>
            <a:pPr marL="285750" indent="-285750">
              <a:buFont typeface="Wingdings" panose="05000000000000000000" pitchFamily="2" charset="2"/>
              <a:buChar char="v"/>
            </a:pPr>
            <a:r>
              <a:rPr lang="en-US" sz="1600" spc="50" dirty="0"/>
              <a:t>Cleaned data was split into two parts age&lt;= 30 and age &gt; 30 for further analysis. </a:t>
            </a:r>
          </a:p>
          <a:p>
            <a:endParaRPr lang="en-US" sz="1600" spc="50" dirty="0"/>
          </a:p>
        </p:txBody>
      </p:sp>
      <mc:AlternateContent xmlns:mc="http://schemas.openxmlformats.org/markup-compatibility/2006">
        <mc:Choice xmlns:am3d="http://schemas.microsoft.com/office/drawing/2017/model3d" Requires="am3d">
          <p:graphicFrame>
            <p:nvGraphicFramePr>
              <p:cNvPr id="322" name="3D Model 321" descr="Vintage Rotary Phone">
                <a:extLst>
                  <a:ext uri="{FF2B5EF4-FFF2-40B4-BE49-F238E27FC236}">
                    <a16:creationId xmlns:a16="http://schemas.microsoft.com/office/drawing/2014/main" id="{CB7CE50C-470F-56CE-09FC-9024A8A29A3A}"/>
                  </a:ext>
                </a:extLst>
              </p:cNvPr>
              <p:cNvGraphicFramePr>
                <a:graphicFrameLocks noChangeAspect="1"/>
              </p:cNvGraphicFramePr>
              <p:nvPr>
                <p:extLst>
                  <p:ext uri="{D42A27DB-BD31-4B8C-83A1-F6EECF244321}">
                    <p14:modId xmlns:p14="http://schemas.microsoft.com/office/powerpoint/2010/main" val="631828959"/>
                  </p:ext>
                </p:extLst>
              </p:nvPr>
            </p:nvGraphicFramePr>
            <p:xfrm>
              <a:off x="-261507" y="5595309"/>
              <a:ext cx="2042933" cy="1282773"/>
            </p:xfrm>
            <a:graphic>
              <a:graphicData uri="http://schemas.microsoft.com/office/drawing/2017/model3d">
                <am3d:model3d r:embed="rId3">
                  <am3d:spPr>
                    <a:xfrm>
                      <a:off x="0" y="0"/>
                      <a:ext cx="2042933" cy="1282773"/>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m3d:postTrans dx="0" dy="0" dz="0"/>
                  </am3d:trans>
                  <am3d:raster rName="Office3DRenderer" rVer="16.0.8326">
                    <am3d:blip r:embed="rId4"/>
                  </am3d:raster>
                  <am3d:objViewport viewportSz="26700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2" name="3D Model 321" descr="Vintage Rotary Phone">
                <a:extLst>
                  <a:ext uri="{FF2B5EF4-FFF2-40B4-BE49-F238E27FC236}">
                    <a16:creationId xmlns:a16="http://schemas.microsoft.com/office/drawing/2014/main" id="{CB7CE50C-470F-56CE-09FC-9024A8A29A3A}"/>
                  </a:ext>
                </a:extLst>
              </p:cNvPr>
              <p:cNvPicPr>
                <a:picLocks noGrp="1" noRot="1" noChangeAspect="1" noMove="1" noResize="1" noEditPoints="1" noAdjustHandles="1" noChangeArrowheads="1" noChangeShapeType="1" noCrop="1"/>
              </p:cNvPicPr>
              <p:nvPr/>
            </p:nvPicPr>
            <p:blipFill>
              <a:blip r:embed="rId4"/>
              <a:stretch>
                <a:fillRect/>
              </a:stretch>
            </p:blipFill>
            <p:spPr>
              <a:xfrm>
                <a:off x="-261507" y="5595309"/>
                <a:ext cx="2042933" cy="1282773"/>
              </a:xfrm>
              <a:prstGeom prst="rect">
                <a:avLst/>
              </a:prstGeom>
            </p:spPr>
          </p:pic>
        </mc:Fallback>
      </mc:AlternateContent>
      <p:graphicFrame>
        <p:nvGraphicFramePr>
          <p:cNvPr id="6" name="Table 6">
            <a:extLst>
              <a:ext uri="{FF2B5EF4-FFF2-40B4-BE49-F238E27FC236}">
                <a16:creationId xmlns:a16="http://schemas.microsoft.com/office/drawing/2014/main" id="{61AC4178-F2F5-CA44-B99E-63CE7EF1ABD5}"/>
              </a:ext>
            </a:extLst>
          </p:cNvPr>
          <p:cNvGraphicFramePr>
            <a:graphicFrameLocks noGrp="1"/>
          </p:cNvGraphicFramePr>
          <p:nvPr>
            <p:extLst>
              <p:ext uri="{D42A27DB-BD31-4B8C-83A1-F6EECF244321}">
                <p14:modId xmlns:p14="http://schemas.microsoft.com/office/powerpoint/2010/main" val="4193888855"/>
              </p:ext>
            </p:extLst>
          </p:nvPr>
        </p:nvGraphicFramePr>
        <p:xfrm>
          <a:off x="4375436" y="2855931"/>
          <a:ext cx="7756905" cy="2976552"/>
        </p:xfrm>
        <a:graphic>
          <a:graphicData uri="http://schemas.openxmlformats.org/drawingml/2006/table">
            <a:tbl>
              <a:tblPr firstRow="1" bandRow="1">
                <a:tableStyleId>{B301B821-A1FF-4177-AEE7-76D212191A09}</a:tableStyleId>
              </a:tblPr>
              <a:tblGrid>
                <a:gridCol w="2585635">
                  <a:extLst>
                    <a:ext uri="{9D8B030D-6E8A-4147-A177-3AD203B41FA5}">
                      <a16:colId xmlns:a16="http://schemas.microsoft.com/office/drawing/2014/main" val="3176087584"/>
                    </a:ext>
                  </a:extLst>
                </a:gridCol>
                <a:gridCol w="2585635">
                  <a:extLst>
                    <a:ext uri="{9D8B030D-6E8A-4147-A177-3AD203B41FA5}">
                      <a16:colId xmlns:a16="http://schemas.microsoft.com/office/drawing/2014/main" val="3865826503"/>
                    </a:ext>
                  </a:extLst>
                </a:gridCol>
                <a:gridCol w="2585635">
                  <a:extLst>
                    <a:ext uri="{9D8B030D-6E8A-4147-A177-3AD203B41FA5}">
                      <a16:colId xmlns:a16="http://schemas.microsoft.com/office/drawing/2014/main" val="1258561552"/>
                    </a:ext>
                  </a:extLst>
                </a:gridCol>
              </a:tblGrid>
              <a:tr h="1087089">
                <a:tc>
                  <a:txBody>
                    <a:bodyPr/>
                    <a:lstStyle/>
                    <a:p>
                      <a:r>
                        <a:rPr lang="en-US" dirty="0"/>
                        <a:t>Features</a:t>
                      </a:r>
                    </a:p>
                  </a:txBody>
                  <a:tcPr/>
                </a:tc>
                <a:tc>
                  <a:txBody>
                    <a:bodyPr/>
                    <a:lstStyle/>
                    <a:p>
                      <a:r>
                        <a:rPr lang="en-US" dirty="0"/>
                        <a:t>Before Removal</a:t>
                      </a:r>
                    </a:p>
                  </a:txBody>
                  <a:tcPr/>
                </a:tc>
                <a:tc>
                  <a:txBody>
                    <a:bodyPr/>
                    <a:lstStyle/>
                    <a:p>
                      <a:r>
                        <a:rPr lang="en-US" dirty="0"/>
                        <a:t>After removing Outliers</a:t>
                      </a:r>
                    </a:p>
                  </a:txBody>
                  <a:tcPr/>
                </a:tc>
                <a:extLst>
                  <a:ext uri="{0D108BD9-81ED-4DB2-BD59-A6C34878D82A}">
                    <a16:rowId xmlns:a16="http://schemas.microsoft.com/office/drawing/2014/main" val="3321824670"/>
                  </a:ext>
                </a:extLst>
              </a:tr>
              <a:tr h="629821">
                <a:tc>
                  <a:txBody>
                    <a:bodyPr/>
                    <a:lstStyle/>
                    <a:p>
                      <a:r>
                        <a:rPr lang="en-US" sz="1800" kern="1200" dirty="0">
                          <a:solidFill>
                            <a:schemeClr val="dk1"/>
                          </a:solidFill>
                          <a:effectLst>
                            <a:outerShdw blurRad="38100" dist="19050" dir="2700000" algn="tl">
                              <a:schemeClr val="dk1">
                                <a:alpha val="40000"/>
                              </a:schemeClr>
                            </a:outerShdw>
                          </a:effectLst>
                          <a:latin typeface="+mn-lt"/>
                          <a:ea typeface="+mn-ea"/>
                          <a:cs typeface="+mn-cs"/>
                        </a:rPr>
                        <a:t>Age</a:t>
                      </a:r>
                      <a:endParaRPr lang="en-US" dirty="0"/>
                    </a:p>
                  </a:txBody>
                  <a:tcPr/>
                </a:tc>
                <a:tc>
                  <a:txBody>
                    <a:bodyPr/>
                    <a:lstStyle/>
                    <a:p>
                      <a:pPr marL="0" marR="0" algn="just">
                        <a:lnSpc>
                          <a:spcPct val="107000"/>
                        </a:lnSpc>
                        <a:spcBef>
                          <a:spcPts val="0"/>
                        </a:spcBef>
                        <a:spcAft>
                          <a:spcPts val="0"/>
                        </a:spcAft>
                      </a:pPr>
                      <a:r>
                        <a:rPr lang="en-US" sz="1800" b="1" dirty="0">
                          <a:ln>
                            <a:noFill/>
                          </a:ln>
                          <a:solidFill>
                            <a:schemeClr val="accent4">
                              <a:lumMod val="50000"/>
                            </a:schemeClr>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284</a:t>
                      </a:r>
                      <a:endParaRPr lang="en-US" sz="1800" dirty="0">
                        <a:solidFill>
                          <a:schemeClr val="accent4">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b="1" dirty="0">
                          <a:ln>
                            <a:noFill/>
                          </a:ln>
                          <a:solidFill>
                            <a:schemeClr val="accent4">
                              <a:lumMod val="50000"/>
                            </a:schemeClr>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278</a:t>
                      </a:r>
                      <a:endParaRPr lang="en-US" sz="1800" dirty="0">
                        <a:solidFill>
                          <a:schemeClr val="accent4">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7766367"/>
                  </a:ext>
                </a:extLst>
              </a:tr>
              <a:tr h="629821">
                <a:tc>
                  <a:txBody>
                    <a:bodyPr/>
                    <a:lstStyle/>
                    <a:p>
                      <a:r>
                        <a:rPr lang="en-US" sz="1800" kern="1200" dirty="0">
                          <a:solidFill>
                            <a:schemeClr val="dk1"/>
                          </a:solidFill>
                          <a:effectLst>
                            <a:outerShdw blurRad="38100" dist="19050" dir="2700000" algn="tl">
                              <a:schemeClr val="dk1">
                                <a:alpha val="40000"/>
                              </a:schemeClr>
                            </a:outerShdw>
                          </a:effectLst>
                          <a:latin typeface="+mn-lt"/>
                          <a:ea typeface="+mn-ea"/>
                          <a:cs typeface="+mn-cs"/>
                        </a:rPr>
                        <a:t>Buying Capacity</a:t>
                      </a:r>
                      <a:endParaRPr lang="en-US" dirty="0"/>
                    </a:p>
                  </a:txBody>
                  <a:tcPr/>
                </a:tc>
                <a:tc>
                  <a:txBody>
                    <a:bodyPr/>
                    <a:lstStyle/>
                    <a:p>
                      <a:pPr marL="0" marR="0" algn="just">
                        <a:lnSpc>
                          <a:spcPct val="107000"/>
                        </a:lnSpc>
                        <a:spcBef>
                          <a:spcPts val="0"/>
                        </a:spcBef>
                        <a:spcAft>
                          <a:spcPts val="0"/>
                        </a:spcAft>
                      </a:pPr>
                      <a:r>
                        <a:rPr lang="en-US" sz="1800" b="1" dirty="0">
                          <a:ln>
                            <a:noFill/>
                          </a:ln>
                          <a:solidFill>
                            <a:schemeClr val="accent4">
                              <a:lumMod val="50000"/>
                            </a:schemeClr>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278</a:t>
                      </a:r>
                      <a:endParaRPr lang="en-US" sz="1800" dirty="0">
                        <a:solidFill>
                          <a:schemeClr val="accent4">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b="1" dirty="0">
                          <a:ln>
                            <a:noFill/>
                          </a:ln>
                          <a:solidFill>
                            <a:schemeClr val="accent4">
                              <a:lumMod val="50000"/>
                            </a:schemeClr>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255</a:t>
                      </a:r>
                      <a:endParaRPr lang="en-US" sz="1800" dirty="0">
                        <a:solidFill>
                          <a:schemeClr val="accent4">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4665626"/>
                  </a:ext>
                </a:extLst>
              </a:tr>
              <a:tr h="629821">
                <a:tc>
                  <a:txBody>
                    <a:bodyPr/>
                    <a:lstStyle/>
                    <a:p>
                      <a:r>
                        <a:rPr lang="en-US" sz="1800" kern="1200" dirty="0">
                          <a:solidFill>
                            <a:schemeClr val="dk1"/>
                          </a:solidFill>
                          <a:effectLst>
                            <a:outerShdw blurRad="38100" dist="19050" dir="2700000" algn="tl">
                              <a:schemeClr val="dk1">
                                <a:alpha val="40000"/>
                              </a:schemeClr>
                            </a:outerShdw>
                          </a:effectLst>
                          <a:latin typeface="+mn-lt"/>
                          <a:ea typeface="+mn-ea"/>
                          <a:cs typeface="+mn-cs"/>
                        </a:rPr>
                        <a:t>Buying Cycle</a:t>
                      </a:r>
                      <a:endParaRPr lang="en-US" dirty="0"/>
                    </a:p>
                  </a:txBody>
                  <a:tcPr/>
                </a:tc>
                <a:tc>
                  <a:txBody>
                    <a:bodyPr/>
                    <a:lstStyle/>
                    <a:p>
                      <a:pPr marL="0" marR="0" algn="just">
                        <a:lnSpc>
                          <a:spcPct val="107000"/>
                        </a:lnSpc>
                        <a:spcBef>
                          <a:spcPts val="0"/>
                        </a:spcBef>
                        <a:spcAft>
                          <a:spcPts val="0"/>
                        </a:spcAft>
                      </a:pPr>
                      <a:r>
                        <a:rPr lang="en-US" sz="1800" b="1" dirty="0">
                          <a:ln>
                            <a:noFill/>
                          </a:ln>
                          <a:solidFill>
                            <a:schemeClr val="accent4">
                              <a:lumMod val="50000"/>
                            </a:schemeClr>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255</a:t>
                      </a:r>
                      <a:endParaRPr lang="en-US" sz="1800" dirty="0">
                        <a:solidFill>
                          <a:schemeClr val="accent4">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800" b="1" dirty="0">
                          <a:ln>
                            <a:noFill/>
                          </a:ln>
                          <a:solidFill>
                            <a:schemeClr val="accent4">
                              <a:lumMod val="50000"/>
                            </a:schemeClr>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rPr>
                        <a:t>249</a:t>
                      </a:r>
                      <a:endParaRPr lang="en-US" sz="1800" dirty="0">
                        <a:solidFill>
                          <a:schemeClr val="accent4">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864361"/>
                  </a:ext>
                </a:extLst>
              </a:tr>
            </a:tbl>
          </a:graphicData>
        </a:graphic>
      </p:graphicFrame>
      <p:pic>
        <p:nvPicPr>
          <p:cNvPr id="8" name="Picture 7">
            <a:extLst>
              <a:ext uri="{FF2B5EF4-FFF2-40B4-BE49-F238E27FC236}">
                <a16:creationId xmlns:a16="http://schemas.microsoft.com/office/drawing/2014/main" id="{A038570C-A96F-D07B-EE12-AAD5E2B32A38}"/>
              </a:ext>
            </a:extLst>
          </p:cNvPr>
          <p:cNvPicPr>
            <a:picLocks noChangeAspect="1"/>
          </p:cNvPicPr>
          <p:nvPr/>
        </p:nvPicPr>
        <p:blipFill>
          <a:blip r:embed="rId5"/>
          <a:stretch>
            <a:fillRect/>
          </a:stretch>
        </p:blipFill>
        <p:spPr>
          <a:xfrm>
            <a:off x="4367444" y="0"/>
            <a:ext cx="7859771" cy="2840982"/>
          </a:xfrm>
          <a:prstGeom prst="rect">
            <a:avLst/>
          </a:prstGeom>
        </p:spPr>
      </p:pic>
      <p:sp>
        <p:nvSpPr>
          <p:cNvPr id="10" name="Isosceles Triangle 9">
            <a:extLst>
              <a:ext uri="{FF2B5EF4-FFF2-40B4-BE49-F238E27FC236}">
                <a16:creationId xmlns:a16="http://schemas.microsoft.com/office/drawing/2014/main" id="{C6AFE05A-27A2-B8C9-7C8D-ACE58C2F7EA4}"/>
              </a:ext>
            </a:extLst>
          </p:cNvPr>
          <p:cNvSpPr/>
          <p:nvPr/>
        </p:nvSpPr>
        <p:spPr>
          <a:xfrm>
            <a:off x="6572544" y="4680183"/>
            <a:ext cx="4065217" cy="18704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i="1" dirty="0">
                <a:solidFill>
                  <a:srgbClr val="FF0000"/>
                </a:solidFill>
              </a:rPr>
              <a:t>Final Records Left : 249</a:t>
            </a:r>
          </a:p>
          <a:p>
            <a:pPr algn="ctr"/>
            <a:endParaRPr lang="en-US" b="1" i="1" dirty="0">
              <a:solidFill>
                <a:srgbClr val="FF0000"/>
              </a:solidFill>
            </a:endParaRPr>
          </a:p>
        </p:txBody>
      </p:sp>
    </p:spTree>
    <p:extLst>
      <p:ext uri="{BB962C8B-B14F-4D97-AF65-F5344CB8AC3E}">
        <p14:creationId xmlns:p14="http://schemas.microsoft.com/office/powerpoint/2010/main" val="40074921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down)">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randombar(horizontal)">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xit" presetSubtype="32" fill="hold" grpId="0" nodeType="clickEffect">
                                  <p:stCondLst>
                                    <p:cond delay="0"/>
                                  </p:stCondLst>
                                  <p:childTnLst>
                                    <p:animEffect transition="out" filter="circle(out)">
                                      <p:cBhvr>
                                        <p:cTn id="37" dur="2000"/>
                                        <p:tgtEl>
                                          <p:spTgt spid="10"/>
                                        </p:tgtEl>
                                      </p:cBhvr>
                                    </p:animEffect>
                                    <p:set>
                                      <p:cBhvr>
                                        <p:cTn id="38" dur="1" fill="hold">
                                          <p:stCondLst>
                                            <p:cond delay="19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39" presetClass="emph" presetSubtype="2" fill="hold" nodeType="clickEffect">
                                  <p:stCondLst>
                                    <p:cond delay="0"/>
                                  </p:stCondLst>
                                  <p:childTnLst>
                                    <p:anim calcmode="lin" valueType="num">
                                      <p:cBhvr additive="sum">
                                        <p:cTn id="42" dur="2000" fill="hold"/>
                                        <p:tgtEl>
                                          <p:spTgt spid="322"/>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43" dur="2000" fill="hold"/>
                                        <p:tgtEl>
                                          <p:spTgt spid="322"/>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44" dur="2000" fill="hold"/>
                                        <p:tgtEl>
                                          <p:spTgt spid="322"/>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45" dur="2000" fill="hold"/>
                                        <p:tgtEl>
                                          <p:spTgt spid="322"/>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46" dur="2000" fill="hold"/>
                                        <p:tgtEl>
                                          <p:spTgt spid="322"/>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1" name="Picture 130" descr="Office items on a table">
            <a:extLst>
              <a:ext uri="{FF2B5EF4-FFF2-40B4-BE49-F238E27FC236}">
                <a16:creationId xmlns:a16="http://schemas.microsoft.com/office/drawing/2014/main" id="{73937CFA-EBD4-4A13-8101-64ED01076DF3}"/>
              </a:ext>
            </a:extLst>
          </p:cNvPr>
          <p:cNvPicPr>
            <a:picLocks noChangeAspect="1"/>
          </p:cNvPicPr>
          <p:nvPr/>
        </p:nvPicPr>
        <p:blipFill rotWithShape="1">
          <a:blip r:embed="rId2">
            <a:extLst>
              <a:ext uri="{28A0092B-C50C-407E-A947-70E740481C1C}">
                <a14:useLocalDpi xmlns:a14="http://schemas.microsoft.com/office/drawing/2010/main" val="0"/>
              </a:ext>
            </a:extLst>
          </a:blip>
          <a:srcRect l="4557" r="2" b="2"/>
          <a:stretch/>
        </p:blipFill>
        <p:spPr>
          <a:xfrm>
            <a:off x="3522468" y="10"/>
            <a:ext cx="8669532" cy="6857990"/>
          </a:xfrm>
          <a:prstGeom prst="rect">
            <a:avLst/>
          </a:prstGeom>
        </p:spPr>
        <p:style>
          <a:lnRef idx="2">
            <a:schemeClr val="dk1">
              <a:shade val="50000"/>
            </a:schemeClr>
          </a:lnRef>
          <a:fillRef idx="1">
            <a:schemeClr val="dk1"/>
          </a:fillRef>
          <a:effectRef idx="0">
            <a:schemeClr val="dk1"/>
          </a:effectRef>
          <a:fontRef idx="minor">
            <a:schemeClr val="lt1"/>
          </a:fontRef>
        </p:style>
      </p:pic>
      <p:graphicFrame>
        <p:nvGraphicFramePr>
          <p:cNvPr id="5" name="Diagram 4">
            <a:extLst>
              <a:ext uri="{FF2B5EF4-FFF2-40B4-BE49-F238E27FC236}">
                <a16:creationId xmlns:a16="http://schemas.microsoft.com/office/drawing/2014/main" id="{EF18F9B8-CE19-57E6-D1BF-0594FF0F5E3C}"/>
              </a:ext>
            </a:extLst>
          </p:cNvPr>
          <p:cNvGraphicFramePr/>
          <p:nvPr>
            <p:extLst>
              <p:ext uri="{D42A27DB-BD31-4B8C-83A1-F6EECF244321}">
                <p14:modId xmlns:p14="http://schemas.microsoft.com/office/powerpoint/2010/main" val="3107143643"/>
              </p:ext>
            </p:extLst>
          </p:nvPr>
        </p:nvGraphicFramePr>
        <p:xfrm>
          <a:off x="1078992" y="1938528"/>
          <a:ext cx="10177272" cy="2990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am3d="http://schemas.microsoft.com/office/drawing/2017/model3d" Requires="am3d">
          <p:graphicFrame>
            <p:nvGraphicFramePr>
              <p:cNvPr id="322" name="3D Model 321" descr="Vintage Rotary Phone">
                <a:extLst>
                  <a:ext uri="{FF2B5EF4-FFF2-40B4-BE49-F238E27FC236}">
                    <a16:creationId xmlns:a16="http://schemas.microsoft.com/office/drawing/2014/main" id="{CB7CE50C-470F-56CE-09FC-9024A8A29A3A}"/>
                  </a:ext>
                </a:extLst>
              </p:cNvPr>
              <p:cNvGraphicFramePr>
                <a:graphicFrameLocks noChangeAspect="1"/>
              </p:cNvGraphicFramePr>
              <p:nvPr>
                <p:extLst>
                  <p:ext uri="{D42A27DB-BD31-4B8C-83A1-F6EECF244321}">
                    <p14:modId xmlns:p14="http://schemas.microsoft.com/office/powerpoint/2010/main" val="706450413"/>
                  </p:ext>
                </p:extLst>
              </p:nvPr>
            </p:nvGraphicFramePr>
            <p:xfrm>
              <a:off x="-472866" y="5615392"/>
              <a:ext cx="2002551" cy="1242608"/>
            </p:xfrm>
            <a:graphic>
              <a:graphicData uri="http://schemas.microsoft.com/office/drawing/2017/model3d">
                <am3d:model3d r:embed="rId8">
                  <am3d:spPr>
                    <a:xfrm>
                      <a:off x="0" y="0"/>
                      <a:ext cx="2002551" cy="1242608"/>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m3d:postTrans dx="0" dy="0" dz="0"/>
                  </am3d:trans>
                  <am3d:raster rName="Office3DRenderer" rVer="16.0.8326">
                    <am3d:blip r:embed="rId9"/>
                  </am3d:raster>
                  <am3d:objViewport viewportSz="2670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2" name="3D Model 321" descr="Vintage Rotary Phone">
                <a:extLst>
                  <a:ext uri="{FF2B5EF4-FFF2-40B4-BE49-F238E27FC236}">
                    <a16:creationId xmlns:a16="http://schemas.microsoft.com/office/drawing/2014/main" id="{CB7CE50C-470F-56CE-09FC-9024A8A29A3A}"/>
                  </a:ext>
                </a:extLst>
              </p:cNvPr>
              <p:cNvPicPr>
                <a:picLocks noGrp="1" noRot="1" noChangeAspect="1" noMove="1" noResize="1" noEditPoints="1" noAdjustHandles="1" noChangeArrowheads="1" noChangeShapeType="1" noCrop="1"/>
              </p:cNvPicPr>
              <p:nvPr/>
            </p:nvPicPr>
            <p:blipFill>
              <a:blip r:embed="rId9"/>
              <a:stretch>
                <a:fillRect/>
              </a:stretch>
            </p:blipFill>
            <p:spPr>
              <a:xfrm>
                <a:off x="-472866" y="5615392"/>
                <a:ext cx="2002551" cy="1242608"/>
              </a:xfrm>
              <a:prstGeom prst="rect">
                <a:avLst/>
              </a:prstGeom>
            </p:spPr>
          </p:pic>
        </mc:Fallback>
      </mc:AlternateContent>
    </p:spTree>
    <p:extLst>
      <p:ext uri="{BB962C8B-B14F-4D97-AF65-F5344CB8AC3E}">
        <p14:creationId xmlns:p14="http://schemas.microsoft.com/office/powerpoint/2010/main" val="16375357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5"/>
                                        </p:tgtEl>
                                        <p:attrNameLst>
                                          <p:attrName>ppt_w</p:attrName>
                                        </p:attrNameLst>
                                      </p:cBhvr>
                                      <p:tavLst>
                                        <p:tav tm="0">
                                          <p:val>
                                            <p:strVal val="ppt_w"/>
                                          </p:val>
                                        </p:tav>
                                        <p:tav tm="100000">
                                          <p:val>
                                            <p:fltVal val="0"/>
                                          </p:val>
                                        </p:tav>
                                      </p:tavLst>
                                    </p:anim>
                                    <p:anim calcmode="lin" valueType="num">
                                      <p:cBhvr>
                                        <p:cTn id="7" dur="1000"/>
                                        <p:tgtEl>
                                          <p:spTgt spid="5"/>
                                        </p:tgtEl>
                                        <p:attrNameLst>
                                          <p:attrName>ppt_h</p:attrName>
                                        </p:attrNameLst>
                                      </p:cBhvr>
                                      <p:tavLst>
                                        <p:tav tm="0">
                                          <p:val>
                                            <p:strVal val="ppt_h"/>
                                          </p:val>
                                        </p:tav>
                                        <p:tav tm="100000">
                                          <p:val>
                                            <p:fltVal val="0"/>
                                          </p:val>
                                        </p:tav>
                                      </p:tavLst>
                                    </p:anim>
                                    <p:anim calcmode="lin" valueType="num">
                                      <p:cBhvr>
                                        <p:cTn id="8" dur="1000"/>
                                        <p:tgtEl>
                                          <p:spTgt spid="5"/>
                                        </p:tgtEl>
                                        <p:attrNameLst>
                                          <p:attrName>style.rotation</p:attrName>
                                        </p:attrNameLst>
                                      </p:cBhvr>
                                      <p:tavLst>
                                        <p:tav tm="0">
                                          <p:val>
                                            <p:fltVal val="0"/>
                                          </p:val>
                                        </p:tav>
                                        <p:tav tm="100000">
                                          <p:val>
                                            <p:fltVal val="90"/>
                                          </p:val>
                                        </p:tav>
                                      </p:tavLst>
                                    </p:anim>
                                    <p:animEffect transition="out" filter="fade">
                                      <p:cBhvr>
                                        <p:cTn id="9" dur="1000"/>
                                        <p:tgtEl>
                                          <p:spTgt spid="5"/>
                                        </p:tgtEl>
                                      </p:cBhvr>
                                    </p:animEffect>
                                    <p:set>
                                      <p:cBhvr>
                                        <p:cTn id="10"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3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5" name="Rectangle 1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3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2" name="Rectangle 14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descr="Office items on a table">
            <a:extLst>
              <a:ext uri="{FF2B5EF4-FFF2-40B4-BE49-F238E27FC236}">
                <a16:creationId xmlns:a16="http://schemas.microsoft.com/office/drawing/2014/main" id="{73937CFA-EBD4-4A13-8101-64ED01076DF3}"/>
              </a:ext>
            </a:extLst>
          </p:cNvPr>
          <p:cNvPicPr>
            <a:picLocks noChangeAspect="1"/>
          </p:cNvPicPr>
          <p:nvPr/>
        </p:nvPicPr>
        <p:blipFill rotWithShape="1">
          <a:blip r:embed="rId2">
            <a:extLst>
              <a:ext uri="{28A0092B-C50C-407E-A947-70E740481C1C}">
                <a14:useLocalDpi xmlns:a14="http://schemas.microsoft.com/office/drawing/2010/main" val="0"/>
              </a:ext>
            </a:extLst>
          </a:blip>
          <a:srcRect l="4557" r="2" b="2"/>
          <a:stretch/>
        </p:blipFill>
        <p:spPr>
          <a:xfrm>
            <a:off x="3581843" y="10"/>
            <a:ext cx="8669532" cy="6857990"/>
          </a:xfrm>
          <a:prstGeom prst="rect">
            <a:avLst/>
          </a:prstGeom>
        </p:spPr>
      </p:pic>
      <p:sp>
        <p:nvSpPr>
          <p:cNvPr id="144" name="Rectangle 14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697FAF-8B29-0A42-E6DC-5B641C156454}"/>
              </a:ext>
            </a:extLst>
          </p:cNvPr>
          <p:cNvSpPr>
            <a:spLocks noGrp="1"/>
          </p:cNvSpPr>
          <p:nvPr>
            <p:ph type="ctrTitle"/>
          </p:nvPr>
        </p:nvSpPr>
        <p:spPr>
          <a:xfrm>
            <a:off x="371093" y="1161288"/>
            <a:ext cx="5921551" cy="1124712"/>
          </a:xfrm>
        </p:spPr>
        <p:txBody>
          <a:bodyPr vert="horz" lIns="91440" tIns="45720" rIns="91440" bIns="45720" rtlCol="0" anchor="b">
            <a:normAutofit/>
          </a:bodyPr>
          <a:lstStyle/>
          <a:p>
            <a:r>
              <a:rPr lang="en-US" sz="2400" dirty="0"/>
              <a:t>Univariate Analysis on the Continuous Variable : Graphical EDA</a:t>
            </a:r>
            <a:br>
              <a:rPr lang="en-US" sz="2400" dirty="0"/>
            </a:br>
            <a:endParaRPr lang="en-US" sz="2400" dirty="0"/>
          </a:p>
        </p:txBody>
      </p:sp>
      <p:sp>
        <p:nvSpPr>
          <p:cNvPr id="146" name="Rectangle 14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2937B32-E867-9C62-2F46-81D3E4EDECF9}"/>
              </a:ext>
            </a:extLst>
          </p:cNvPr>
          <p:cNvSpPr>
            <a:spLocks noGrp="1"/>
          </p:cNvSpPr>
          <p:nvPr>
            <p:ph type="subTitle" idx="1"/>
          </p:nvPr>
        </p:nvSpPr>
        <p:spPr>
          <a:xfrm>
            <a:off x="371094" y="2718054"/>
            <a:ext cx="3438906" cy="3207258"/>
          </a:xfrm>
        </p:spPr>
        <p:txBody>
          <a:bodyPr vert="horz" lIns="91440" tIns="45720" rIns="91440" bIns="45720" rtlCol="0" anchor="t">
            <a:normAutofit/>
          </a:bodyPr>
          <a:lstStyle/>
          <a:p>
            <a:pPr marL="285750" indent="-285750">
              <a:buFont typeface="Wingdings" panose="05000000000000000000" pitchFamily="2" charset="2"/>
              <a:buChar char="q"/>
            </a:pPr>
            <a:r>
              <a:rPr lang="en-US" sz="1700" spc="50" dirty="0">
                <a:highlight>
                  <a:srgbClr val="000000"/>
                </a:highlight>
              </a:rPr>
              <a:t>We have plotted some  Histogram here ;</a:t>
            </a:r>
          </a:p>
          <a:p>
            <a:pPr marL="285750" indent="-285750">
              <a:buFont typeface="Wingdings" panose="05000000000000000000" pitchFamily="2" charset="2"/>
              <a:buChar char="v"/>
            </a:pPr>
            <a:r>
              <a:rPr lang="en-US" sz="1700" spc="50" dirty="0">
                <a:highlight>
                  <a:srgbClr val="000000"/>
                </a:highlight>
              </a:rPr>
              <a:t>On Ages</a:t>
            </a:r>
          </a:p>
          <a:p>
            <a:pPr marL="285750" indent="-285750">
              <a:buFont typeface="Wingdings" panose="05000000000000000000" pitchFamily="2" charset="2"/>
              <a:buChar char="v"/>
            </a:pPr>
            <a:r>
              <a:rPr lang="en-US" sz="1700" spc="50" dirty="0">
                <a:highlight>
                  <a:srgbClr val="000000"/>
                </a:highlight>
              </a:rPr>
              <a:t>On </a:t>
            </a:r>
            <a:r>
              <a:rPr lang="en-US" sz="1800" spc="50" dirty="0">
                <a:highlight>
                  <a:srgbClr val="000000"/>
                </a:highlight>
              </a:rPr>
              <a:t>Buying</a:t>
            </a:r>
            <a:r>
              <a:rPr lang="en-US" sz="1700" spc="50" dirty="0">
                <a:highlight>
                  <a:srgbClr val="000000"/>
                </a:highlight>
              </a:rPr>
              <a:t> </a:t>
            </a:r>
            <a:r>
              <a:rPr lang="en-US" sz="1700" spc="50" dirty="0"/>
              <a:t>Capacity</a:t>
            </a:r>
          </a:p>
          <a:p>
            <a:pPr marL="285750" indent="-285750">
              <a:buFont typeface="Wingdings" panose="05000000000000000000" pitchFamily="2" charset="2"/>
              <a:buChar char="v"/>
            </a:pPr>
            <a:r>
              <a:rPr lang="en-US" sz="1700" spc="50" dirty="0"/>
              <a:t>On Buying Cycle</a:t>
            </a:r>
          </a:p>
        </p:txBody>
      </p:sp>
      <mc:AlternateContent xmlns:mc="http://schemas.openxmlformats.org/markup-compatibility/2006">
        <mc:Choice xmlns:am3d="http://schemas.microsoft.com/office/drawing/2017/model3d" Requires="am3d">
          <p:graphicFrame>
            <p:nvGraphicFramePr>
              <p:cNvPr id="322" name="3D Model 321" descr="Vintage Rotary Phone">
                <a:extLst>
                  <a:ext uri="{FF2B5EF4-FFF2-40B4-BE49-F238E27FC236}">
                    <a16:creationId xmlns:a16="http://schemas.microsoft.com/office/drawing/2014/main" id="{CB7CE50C-470F-56CE-09FC-9024A8A29A3A}"/>
                  </a:ext>
                </a:extLst>
              </p:cNvPr>
              <p:cNvGraphicFramePr>
                <a:graphicFrameLocks noChangeAspect="1"/>
              </p:cNvGraphicFramePr>
              <p:nvPr>
                <p:extLst>
                  <p:ext uri="{D42A27DB-BD31-4B8C-83A1-F6EECF244321}">
                    <p14:modId xmlns:p14="http://schemas.microsoft.com/office/powerpoint/2010/main" val="3022419168"/>
                  </p:ext>
                </p:extLst>
              </p:nvPr>
            </p:nvGraphicFramePr>
            <p:xfrm>
              <a:off x="-491043" y="5560294"/>
              <a:ext cx="2002551" cy="1242608"/>
            </p:xfrm>
            <a:graphic>
              <a:graphicData uri="http://schemas.microsoft.com/office/drawing/2017/model3d">
                <am3d:model3d r:embed="rId3">
                  <am3d:spPr>
                    <a:xfrm>
                      <a:off x="0" y="0"/>
                      <a:ext cx="2002551" cy="1242608"/>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m3d:postTrans dx="0" dy="0" dz="0"/>
                  </am3d:trans>
                  <am3d:raster rName="Office3DRenderer" rVer="16.0.8326">
                    <am3d:blip r:embed="rId4"/>
                  </am3d:raster>
                  <am3d:objViewport viewportSz="2670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2" name="3D Model 321" descr="Vintage Rotary Phone">
                <a:extLst>
                  <a:ext uri="{FF2B5EF4-FFF2-40B4-BE49-F238E27FC236}">
                    <a16:creationId xmlns:a16="http://schemas.microsoft.com/office/drawing/2014/main" id="{CB7CE50C-470F-56CE-09FC-9024A8A29A3A}"/>
                  </a:ext>
                </a:extLst>
              </p:cNvPr>
              <p:cNvPicPr>
                <a:picLocks noGrp="1" noRot="1" noChangeAspect="1" noMove="1" noResize="1" noEditPoints="1" noAdjustHandles="1" noChangeArrowheads="1" noChangeShapeType="1" noCrop="1"/>
              </p:cNvPicPr>
              <p:nvPr/>
            </p:nvPicPr>
            <p:blipFill>
              <a:blip r:embed="rId4"/>
              <a:stretch>
                <a:fillRect/>
              </a:stretch>
            </p:blipFill>
            <p:spPr>
              <a:xfrm>
                <a:off x="-491043" y="5560294"/>
                <a:ext cx="2002551" cy="1242608"/>
              </a:xfrm>
              <a:prstGeom prst="rect">
                <a:avLst/>
              </a:prstGeom>
            </p:spPr>
          </p:pic>
        </mc:Fallback>
      </mc:AlternateContent>
      <p:pic>
        <p:nvPicPr>
          <p:cNvPr id="4" name="Picture 3">
            <a:extLst>
              <a:ext uri="{FF2B5EF4-FFF2-40B4-BE49-F238E27FC236}">
                <a16:creationId xmlns:a16="http://schemas.microsoft.com/office/drawing/2014/main" id="{AC38041B-F726-D4A9-1CD1-1245E314AA02}"/>
              </a:ext>
            </a:extLst>
          </p:cNvPr>
          <p:cNvPicPr>
            <a:picLocks noChangeAspect="1"/>
          </p:cNvPicPr>
          <p:nvPr/>
        </p:nvPicPr>
        <p:blipFill>
          <a:blip r:embed="rId5"/>
          <a:stretch>
            <a:fillRect/>
          </a:stretch>
        </p:blipFill>
        <p:spPr>
          <a:xfrm>
            <a:off x="7391841" y="5080"/>
            <a:ext cx="4859534" cy="3170195"/>
          </a:xfrm>
          <a:prstGeom prst="rect">
            <a:avLst/>
          </a:prstGeom>
        </p:spPr>
      </p:pic>
      <p:pic>
        <p:nvPicPr>
          <p:cNvPr id="5" name="Picture 4">
            <a:extLst>
              <a:ext uri="{FF2B5EF4-FFF2-40B4-BE49-F238E27FC236}">
                <a16:creationId xmlns:a16="http://schemas.microsoft.com/office/drawing/2014/main" id="{757F5F49-81F4-55CD-CB2A-6FA51E0291CD}"/>
              </a:ext>
            </a:extLst>
          </p:cNvPr>
          <p:cNvPicPr>
            <a:picLocks noChangeAspect="1"/>
          </p:cNvPicPr>
          <p:nvPr/>
        </p:nvPicPr>
        <p:blipFill>
          <a:blip r:embed="rId6"/>
          <a:stretch>
            <a:fillRect/>
          </a:stretch>
        </p:blipFill>
        <p:spPr>
          <a:xfrm>
            <a:off x="2989005" y="3180084"/>
            <a:ext cx="4550221" cy="3687795"/>
          </a:xfrm>
          <a:prstGeom prst="rect">
            <a:avLst/>
          </a:prstGeom>
        </p:spPr>
      </p:pic>
      <p:pic>
        <p:nvPicPr>
          <p:cNvPr id="7" name="Picture 6">
            <a:extLst>
              <a:ext uri="{FF2B5EF4-FFF2-40B4-BE49-F238E27FC236}">
                <a16:creationId xmlns:a16="http://schemas.microsoft.com/office/drawing/2014/main" id="{B74C72DC-04CF-F7D3-D695-8D7FBFE1D7AD}"/>
              </a:ext>
            </a:extLst>
          </p:cNvPr>
          <p:cNvPicPr>
            <a:picLocks noChangeAspect="1"/>
          </p:cNvPicPr>
          <p:nvPr/>
        </p:nvPicPr>
        <p:blipFill>
          <a:blip r:embed="rId7"/>
          <a:stretch>
            <a:fillRect/>
          </a:stretch>
        </p:blipFill>
        <p:spPr>
          <a:xfrm>
            <a:off x="7437314" y="3175275"/>
            <a:ext cx="4814062" cy="3687795"/>
          </a:xfrm>
          <a:prstGeom prst="rect">
            <a:avLst/>
          </a:prstGeom>
        </p:spPr>
      </p:pic>
    </p:spTree>
    <p:extLst>
      <p:ext uri="{BB962C8B-B14F-4D97-AF65-F5344CB8AC3E}">
        <p14:creationId xmlns:p14="http://schemas.microsoft.com/office/powerpoint/2010/main" val="8075662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down)">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ipe(down)">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randombar(horizontal)">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randombar(horizontal)">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randombar(horizontal)">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3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5" name="Rectangle 13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3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2" name="Rectangle 14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descr="Office items on a table">
            <a:extLst>
              <a:ext uri="{FF2B5EF4-FFF2-40B4-BE49-F238E27FC236}">
                <a16:creationId xmlns:a16="http://schemas.microsoft.com/office/drawing/2014/main" id="{73937CFA-EBD4-4A13-8101-64ED01076DF3}"/>
              </a:ext>
            </a:extLst>
          </p:cNvPr>
          <p:cNvPicPr>
            <a:picLocks noChangeAspect="1"/>
          </p:cNvPicPr>
          <p:nvPr/>
        </p:nvPicPr>
        <p:blipFill rotWithShape="1">
          <a:blip r:embed="rId2">
            <a:extLst>
              <a:ext uri="{28A0092B-C50C-407E-A947-70E740481C1C}">
                <a14:useLocalDpi xmlns:a14="http://schemas.microsoft.com/office/drawing/2010/main" val="0"/>
              </a:ext>
            </a:extLst>
          </a:blip>
          <a:srcRect l="4557" r="2" b="2"/>
          <a:stretch/>
        </p:blipFill>
        <p:spPr>
          <a:xfrm>
            <a:off x="3522468" y="10"/>
            <a:ext cx="8669532" cy="6857990"/>
          </a:xfrm>
          <a:prstGeom prst="rect">
            <a:avLst/>
          </a:prstGeom>
        </p:spPr>
      </p:pic>
      <p:sp>
        <p:nvSpPr>
          <p:cNvPr id="144" name="Rectangle 143">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697FAF-8B29-0A42-E6DC-5B641C156454}"/>
              </a:ext>
            </a:extLst>
          </p:cNvPr>
          <p:cNvSpPr>
            <a:spLocks noGrp="1"/>
          </p:cNvSpPr>
          <p:nvPr>
            <p:ph type="ctrTitle"/>
          </p:nvPr>
        </p:nvSpPr>
        <p:spPr>
          <a:xfrm>
            <a:off x="371094" y="1161288"/>
            <a:ext cx="3438144" cy="1124712"/>
          </a:xfrm>
        </p:spPr>
        <p:txBody>
          <a:bodyPr vert="horz" lIns="91440" tIns="45720" rIns="91440" bIns="45720" rtlCol="0" anchor="b">
            <a:normAutofit/>
          </a:bodyPr>
          <a:lstStyle/>
          <a:p>
            <a:r>
              <a:rPr lang="en-US" sz="2400" dirty="0"/>
              <a:t>Bivariate Analysis</a:t>
            </a:r>
            <a:br>
              <a:rPr lang="en-US" sz="2400" dirty="0"/>
            </a:br>
            <a:br>
              <a:rPr lang="en-US" sz="2400" dirty="0"/>
            </a:br>
            <a:endParaRPr lang="en-US" sz="2400" dirty="0"/>
          </a:p>
        </p:txBody>
      </p:sp>
      <p:sp>
        <p:nvSpPr>
          <p:cNvPr id="146" name="Rectangle 14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2937B32-E867-9C62-2F46-81D3E4EDECF9}"/>
              </a:ext>
            </a:extLst>
          </p:cNvPr>
          <p:cNvSpPr>
            <a:spLocks noGrp="1"/>
          </p:cNvSpPr>
          <p:nvPr>
            <p:ph type="subTitle" idx="1"/>
          </p:nvPr>
        </p:nvSpPr>
        <p:spPr>
          <a:xfrm>
            <a:off x="417539" y="2598657"/>
            <a:ext cx="4152649" cy="3679492"/>
          </a:xfrm>
        </p:spPr>
        <p:txBody>
          <a:bodyPr vert="horz" lIns="91440" tIns="45720" rIns="91440" bIns="45720" rtlCol="0" anchor="t">
            <a:normAutofit/>
          </a:bodyPr>
          <a:lstStyle/>
          <a:p>
            <a:pPr marL="285750" indent="-285750">
              <a:buFont typeface="Wingdings" panose="05000000000000000000" pitchFamily="2" charset="2"/>
              <a:buChar char="q"/>
            </a:pPr>
            <a:r>
              <a:rPr lang="en-US" sz="1800" spc="50" dirty="0"/>
              <a:t>We plotted two scatter diagrams, one between Age and buying cycle and the other one between Age and Buying capacity. It can be concluded from the scatter diagrams and as well as from correlation values, that there are very weak linear associations between these variables. </a:t>
            </a:r>
          </a:p>
          <a:p>
            <a:pPr indent="-228600">
              <a:buFont typeface="Arial" panose="020B0604020202020204" pitchFamily="34" charset="0"/>
              <a:buChar char="•"/>
            </a:pPr>
            <a:endParaRPr lang="en-US" sz="1700" spc="50" dirty="0"/>
          </a:p>
        </p:txBody>
      </p:sp>
      <mc:AlternateContent xmlns:mc="http://schemas.openxmlformats.org/markup-compatibility/2006">
        <mc:Choice xmlns:am3d="http://schemas.microsoft.com/office/drawing/2017/model3d" Requires="am3d">
          <p:graphicFrame>
            <p:nvGraphicFramePr>
              <p:cNvPr id="322" name="3D Model 321" descr="Vintage Rotary Phone">
                <a:extLst>
                  <a:ext uri="{FF2B5EF4-FFF2-40B4-BE49-F238E27FC236}">
                    <a16:creationId xmlns:a16="http://schemas.microsoft.com/office/drawing/2014/main" id="{CB7CE50C-470F-56CE-09FC-9024A8A29A3A}"/>
                  </a:ext>
                </a:extLst>
              </p:cNvPr>
              <p:cNvGraphicFramePr>
                <a:graphicFrameLocks noChangeAspect="1"/>
              </p:cNvGraphicFramePr>
              <p:nvPr>
                <p:extLst>
                  <p:ext uri="{D42A27DB-BD31-4B8C-83A1-F6EECF244321}">
                    <p14:modId xmlns:p14="http://schemas.microsoft.com/office/powerpoint/2010/main" val="2980235864"/>
                  </p:ext>
                </p:extLst>
              </p:nvPr>
            </p:nvGraphicFramePr>
            <p:xfrm>
              <a:off x="-374426" y="5608950"/>
              <a:ext cx="2002551" cy="1242608"/>
            </p:xfrm>
            <a:graphic>
              <a:graphicData uri="http://schemas.microsoft.com/office/drawing/2017/model3d">
                <am3d:model3d r:embed="rId3">
                  <am3d:spPr>
                    <a:xfrm>
                      <a:off x="0" y="0"/>
                      <a:ext cx="2002551" cy="1242608"/>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m3d:postTrans dx="0" dy="0" dz="0"/>
                  </am3d:trans>
                  <am3d:raster rName="Office3DRenderer" rVer="16.0.8326">
                    <am3d:blip r:embed="rId4"/>
                  </am3d:raster>
                  <am3d:objViewport viewportSz="2670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2" name="3D Model 321" descr="Vintage Rotary Phone">
                <a:extLst>
                  <a:ext uri="{FF2B5EF4-FFF2-40B4-BE49-F238E27FC236}">
                    <a16:creationId xmlns:a16="http://schemas.microsoft.com/office/drawing/2014/main" id="{CB7CE50C-470F-56CE-09FC-9024A8A29A3A}"/>
                  </a:ext>
                </a:extLst>
              </p:cNvPr>
              <p:cNvPicPr>
                <a:picLocks noGrp="1" noRot="1" noChangeAspect="1" noMove="1" noResize="1" noEditPoints="1" noAdjustHandles="1" noChangeArrowheads="1" noChangeShapeType="1" noCrop="1"/>
              </p:cNvPicPr>
              <p:nvPr/>
            </p:nvPicPr>
            <p:blipFill>
              <a:blip r:embed="rId4"/>
              <a:stretch>
                <a:fillRect/>
              </a:stretch>
            </p:blipFill>
            <p:spPr>
              <a:xfrm>
                <a:off x="-374426" y="5608950"/>
                <a:ext cx="2002551" cy="1242608"/>
              </a:xfrm>
              <a:prstGeom prst="rect">
                <a:avLst/>
              </a:prstGeom>
            </p:spPr>
          </p:pic>
        </mc:Fallback>
      </mc:AlternateContent>
      <p:pic>
        <p:nvPicPr>
          <p:cNvPr id="4" name="Picture 3">
            <a:extLst>
              <a:ext uri="{FF2B5EF4-FFF2-40B4-BE49-F238E27FC236}">
                <a16:creationId xmlns:a16="http://schemas.microsoft.com/office/drawing/2014/main" id="{69453394-69F6-B6D1-8136-ECB8FB721F31}"/>
              </a:ext>
            </a:extLst>
          </p:cNvPr>
          <p:cNvPicPr>
            <a:picLocks noChangeAspect="1"/>
          </p:cNvPicPr>
          <p:nvPr/>
        </p:nvPicPr>
        <p:blipFill>
          <a:blip r:embed="rId5"/>
          <a:stretch>
            <a:fillRect/>
          </a:stretch>
        </p:blipFill>
        <p:spPr>
          <a:xfrm>
            <a:off x="4657552" y="0"/>
            <a:ext cx="3896322" cy="3746090"/>
          </a:xfrm>
          <a:prstGeom prst="rect">
            <a:avLst/>
          </a:prstGeom>
        </p:spPr>
      </p:pic>
      <p:pic>
        <p:nvPicPr>
          <p:cNvPr id="5" name="Picture 4">
            <a:extLst>
              <a:ext uri="{FF2B5EF4-FFF2-40B4-BE49-F238E27FC236}">
                <a16:creationId xmlns:a16="http://schemas.microsoft.com/office/drawing/2014/main" id="{D95F71A9-C589-C585-6974-EE2F14E2034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83561" y="0"/>
            <a:ext cx="3617157" cy="3746090"/>
          </a:xfrm>
          <a:prstGeom prst="rect">
            <a:avLst/>
          </a:prstGeom>
          <a:noFill/>
          <a:ln>
            <a:noFill/>
          </a:ln>
        </p:spPr>
      </p:pic>
      <p:pic>
        <p:nvPicPr>
          <p:cNvPr id="6" name="Picture 5">
            <a:extLst>
              <a:ext uri="{FF2B5EF4-FFF2-40B4-BE49-F238E27FC236}">
                <a16:creationId xmlns:a16="http://schemas.microsoft.com/office/drawing/2014/main" id="{3878D425-38D8-F7AE-F705-A350E4444041}"/>
              </a:ext>
            </a:extLst>
          </p:cNvPr>
          <p:cNvPicPr>
            <a:picLocks noChangeAspect="1"/>
          </p:cNvPicPr>
          <p:nvPr/>
        </p:nvPicPr>
        <p:blipFill>
          <a:blip r:embed="rId7"/>
          <a:stretch>
            <a:fillRect/>
          </a:stretch>
        </p:blipFill>
        <p:spPr>
          <a:xfrm>
            <a:off x="4657552" y="3786074"/>
            <a:ext cx="7543166" cy="3071916"/>
          </a:xfrm>
          <a:prstGeom prst="rect">
            <a:avLst/>
          </a:prstGeom>
        </p:spPr>
      </p:pic>
    </p:spTree>
    <p:extLst>
      <p:ext uri="{BB962C8B-B14F-4D97-AF65-F5344CB8AC3E}">
        <p14:creationId xmlns:p14="http://schemas.microsoft.com/office/powerpoint/2010/main" val="630134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584</TotalTime>
  <Words>912</Words>
  <Application>Microsoft Office PowerPoint</Application>
  <PresentationFormat>Widescreen</PresentationFormat>
  <Paragraphs>93</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Algerian</vt:lpstr>
      <vt:lpstr>Arial</vt:lpstr>
      <vt:lpstr>Calibri</vt:lpstr>
      <vt:lpstr>Neue Haas Grotesk Text Pro</vt:lpstr>
      <vt:lpstr>Wingdings</vt:lpstr>
      <vt:lpstr>AccentBoxVTI</vt:lpstr>
      <vt:lpstr>A Statistical Analysis of Indian Smartphone Users</vt:lpstr>
      <vt:lpstr>Objective  </vt:lpstr>
      <vt:lpstr>Data Collection  </vt:lpstr>
      <vt:lpstr>About our survey form   </vt:lpstr>
      <vt:lpstr>About the data collected </vt:lpstr>
      <vt:lpstr>Data preprocessing  </vt:lpstr>
      <vt:lpstr>PowerPoint Presentation</vt:lpstr>
      <vt:lpstr>Univariate Analysis on the Continuous Variable : Graphical EDA </vt:lpstr>
      <vt:lpstr>Bivariate Analysis  </vt:lpstr>
      <vt:lpstr>Analysis on the categorical variables </vt:lpstr>
      <vt:lpstr>Analysis on the categorical variables</vt:lpstr>
      <vt:lpstr>Analysis on the categorical variables </vt:lpstr>
      <vt:lpstr>PowerPoint Presentation</vt:lpstr>
      <vt:lpstr>Univariate Analysis on the Continuous Variable : Graphical EDA </vt:lpstr>
      <vt:lpstr>Bivariate Analysis  </vt:lpstr>
      <vt:lpstr>Analysis on the categorical variables </vt:lpstr>
      <vt:lpstr>Analysis on the categorical variables</vt:lpstr>
      <vt:lpstr>Analysis on the categorical variables</vt:lpstr>
      <vt:lpstr>PowerPoint Presentation</vt:lpstr>
      <vt:lpstr>Buying factors  </vt:lpstr>
      <vt:lpstr>Brands  </vt:lpstr>
      <vt:lpstr>Usage/Purpose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Statistical Analysis of Indian Smartphone Users</dc:title>
  <dc:creator>PULOKESH</dc:creator>
  <cp:lastModifiedBy>PULOKESH</cp:lastModifiedBy>
  <cp:revision>38</cp:revision>
  <dcterms:created xsi:type="dcterms:W3CDTF">2022-10-26T04:32:39Z</dcterms:created>
  <dcterms:modified xsi:type="dcterms:W3CDTF">2022-10-27T04:51:24Z</dcterms:modified>
</cp:coreProperties>
</file>